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2"/>
  </p:notesMasterIdLst>
  <p:sldIdLst>
    <p:sldId id="256" r:id="rId3"/>
    <p:sldId id="257" r:id="rId4"/>
    <p:sldId id="258" r:id="rId5"/>
    <p:sldId id="259" r:id="rId6"/>
    <p:sldId id="260" r:id="rId7"/>
    <p:sldId id="262" r:id="rId8"/>
    <p:sldId id="263" r:id="rId9"/>
    <p:sldId id="264" r:id="rId10"/>
    <p:sldId id="265" r:id="rId11"/>
    <p:sldId id="267" r:id="rId12"/>
    <p:sldId id="268" r:id="rId13"/>
    <p:sldId id="269" r:id="rId14"/>
    <p:sldId id="275" r:id="rId15"/>
    <p:sldId id="276" r:id="rId16"/>
    <p:sldId id="266" r:id="rId17"/>
    <p:sldId id="270" r:id="rId18"/>
    <p:sldId id="271" r:id="rId19"/>
    <p:sldId id="272" r:id="rId20"/>
    <p:sldId id="273"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d6af780bf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fd6af780bf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fd6af780bf_2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6" name="Google Shape;296;gfd6af780bf_2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fd6af780bf_2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9" name="Google Shape;309;gfd6af780bf_2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fd6af780bf_2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0" name="Google Shape;320;gfd6af780bf_2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fd6af780bf_2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0" name="Google Shape;320;gfd6af780bf_2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1056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fd6af780bf_2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0" name="Google Shape;320;gfd6af780bf_2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1305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fd6af780bf_2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6" name="Google Shape;286;gfd6af780bf_2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01834652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2" name="Google Shape;332;g101834652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fd6af780bf_2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3" name="Google Shape;343;gfd6af780bf_2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fd6af780bf_2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fd6af780bf_2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fd6af780bf_2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8" name="Google Shape;398;gfd6af780bf_2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fd6af780bf_2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fd6af780bf_2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fd6af780bf_2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gfd6af780bf_2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fd6af780bf_2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gfd6af780bf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fd6af780bf_2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 name="Google Shape;183;gfd6af780bf_2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fd6af780bf_2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gfd6af780bf_2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fd6af780bf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gfd6af780bf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fd6af780bf_2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gfd6af780bf_2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fd6af780bf_2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fd6af780bf_2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8" name="Google Shape;58;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9" name="Google Shape;59;p1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8" name="Google Shape;68;p16"/>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69" name="Google Shape;69;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0" name="Google Shape;70;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1" name="Google Shape;71;p1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74" name="Google Shape;74;p17"/>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75" name="Google Shape;75;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6" name="Google Shape;76;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7" name="Google Shape;77;p17"/>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0" name="Google Shape;80;p18"/>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1" name="Google Shape;81;p18"/>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2" name="Google Shape;82;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3" name="Google Shape;83;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4" name="Google Shape;84;p18"/>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7" name="Google Shape;87;p19"/>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88" name="Google Shape;88;p19"/>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89" name="Google Shape;89;p19"/>
          <p:cNvSpPr txBox="1">
            <a:spLocks noGrp="1"/>
          </p:cNvSpPr>
          <p:nvPr>
            <p:ph type="body" idx="3"/>
          </p:nvPr>
        </p:nvSpPr>
        <p:spPr>
          <a:xfrm>
            <a:off x="2322513" y="767556"/>
            <a:ext cx="2020887"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0" name="Google Shape;90;p19"/>
          <p:cNvSpPr txBox="1">
            <a:spLocks noGrp="1"/>
          </p:cNvSpPr>
          <p:nvPr>
            <p:ph type="body" idx="4"/>
          </p:nvPr>
        </p:nvSpPr>
        <p:spPr>
          <a:xfrm>
            <a:off x="2322513" y="1087438"/>
            <a:ext cx="2020887"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1" name="Google Shape;91;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2" name="Google Shape;92;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3" name="Google Shape;93;p1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6" name="Google Shape;96;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7" name="Google Shape;97;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8" name="Google Shape;98;p2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1" name="Google Shape;101;p21"/>
          <p:cNvSpPr txBox="1">
            <a:spLocks noGrp="1"/>
          </p:cNvSpPr>
          <p:nvPr>
            <p:ph type="body" idx="1"/>
          </p:nvPr>
        </p:nvSpPr>
        <p:spPr>
          <a:xfrm>
            <a:off x="1787525" y="136525"/>
            <a:ext cx="2555875" cy="2926556"/>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4" name="Google Shape;104;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5" name="Google Shape;105;p2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8" name="Google Shape;108;p22"/>
          <p:cNvSpPr>
            <a:spLocks noGrp="1"/>
          </p:cNvSpPr>
          <p:nvPr>
            <p:ph type="pic" idx="2"/>
          </p:nvPr>
        </p:nvSpPr>
        <p:spPr>
          <a:xfrm>
            <a:off x="896144" y="306388"/>
            <a:ext cx="2743200" cy="2057400"/>
          </a:xfrm>
          <a:prstGeom prst="rect">
            <a:avLst/>
          </a:prstGeom>
          <a:noFill/>
          <a:ln>
            <a:noFill/>
          </a:ln>
        </p:spPr>
      </p:sp>
      <p:sp>
        <p:nvSpPr>
          <p:cNvPr id="109" name="Google Shape;109;p22"/>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1" name="Google Shape;111;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2" name="Google Shape;112;p2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5" name="Google Shape;115;p23"/>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16" name="Google Shape;116;p2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7" name="Google Shape;117;p2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8" name="Google Shape;118;p2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1" name="Google Shape;121;p24"/>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2" name="Google Shape;122;p2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2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2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52" name="Google Shape;52;p13"/>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25.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em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128"/>
        <p:cNvGrpSpPr/>
        <p:nvPr/>
      </p:nvGrpSpPr>
      <p:grpSpPr>
        <a:xfrm>
          <a:off x="0" y="0"/>
          <a:ext cx="0" cy="0"/>
          <a:chOff x="0" y="0"/>
          <a:chExt cx="0" cy="0"/>
        </a:xfrm>
      </p:grpSpPr>
      <p:grpSp>
        <p:nvGrpSpPr>
          <p:cNvPr id="129" name="Google Shape;129;p25"/>
          <p:cNvGrpSpPr/>
          <p:nvPr/>
        </p:nvGrpSpPr>
        <p:grpSpPr>
          <a:xfrm>
            <a:off x="571425" y="2236384"/>
            <a:ext cx="3431659" cy="335376"/>
            <a:chOff x="0" y="0"/>
            <a:chExt cx="9151091" cy="894335"/>
          </a:xfrm>
        </p:grpSpPr>
        <p:sp>
          <p:nvSpPr>
            <p:cNvPr id="130" name="Google Shape;130;p25"/>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131" name="Google Shape;131;p25"/>
            <p:cNvSpPr/>
            <p:nvPr/>
          </p:nvSpPr>
          <p:spPr>
            <a:xfrm rot="-5400000">
              <a:off x="8159315"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132" name="Google Shape;132;p25"/>
            <p:cNvSpPr/>
            <p:nvPr/>
          </p:nvSpPr>
          <p:spPr>
            <a:xfrm>
              <a:off x="698002" y="0"/>
              <a:ext cx="7769010" cy="894335"/>
            </a:xfrm>
            <a:custGeom>
              <a:avLst/>
              <a:gdLst/>
              <a:ahLst/>
              <a:cxnLst/>
              <a:rect l="l" t="t" r="r" b="b"/>
              <a:pathLst>
                <a:path w="1797897" h="206966" extrusionOk="0">
                  <a:moveTo>
                    <a:pt x="0" y="0"/>
                  </a:moveTo>
                  <a:lnTo>
                    <a:pt x="1797897" y="0"/>
                  </a:lnTo>
                  <a:lnTo>
                    <a:pt x="1797897" y="206966"/>
                  </a:lnTo>
                  <a:lnTo>
                    <a:pt x="0" y="206966"/>
                  </a:lnTo>
                  <a:close/>
                </a:path>
              </a:pathLst>
            </a:custGeom>
            <a:solidFill>
              <a:srgbClr val="000000"/>
            </a:solidFill>
            <a:ln>
              <a:noFill/>
            </a:ln>
          </p:spPr>
        </p:sp>
      </p:grpSp>
      <p:sp>
        <p:nvSpPr>
          <p:cNvPr id="133" name="Google Shape;133;p25"/>
          <p:cNvSpPr txBox="1"/>
          <p:nvPr/>
        </p:nvSpPr>
        <p:spPr>
          <a:xfrm>
            <a:off x="196775" y="534125"/>
            <a:ext cx="5314200" cy="1523494"/>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4500" b="0" i="0" u="none" strike="noStrike" cap="none" dirty="0">
                <a:solidFill>
                  <a:srgbClr val="000000"/>
                </a:solidFill>
                <a:latin typeface="+mn-lt"/>
                <a:sym typeface="Arial"/>
              </a:rPr>
              <a:t>Chatbot – Personal Assistant</a:t>
            </a:r>
            <a:endParaRPr sz="700" dirty="0">
              <a:latin typeface="+mn-lt"/>
            </a:endParaRPr>
          </a:p>
        </p:txBody>
      </p:sp>
      <p:pic>
        <p:nvPicPr>
          <p:cNvPr id="134" name="Google Shape;134;p25"/>
          <p:cNvPicPr preferRelativeResize="0"/>
          <p:nvPr/>
        </p:nvPicPr>
        <p:blipFill rotWithShape="1">
          <a:blip r:embed="rId3">
            <a:alphaModFix/>
          </a:blip>
          <a:srcRect/>
          <a:stretch/>
        </p:blipFill>
        <p:spPr>
          <a:xfrm>
            <a:off x="5428484" y="630828"/>
            <a:ext cx="3380734" cy="3881844"/>
          </a:xfrm>
          <a:prstGeom prst="rect">
            <a:avLst/>
          </a:prstGeom>
          <a:noFill/>
          <a:ln>
            <a:noFill/>
          </a:ln>
        </p:spPr>
      </p:pic>
      <p:grpSp>
        <p:nvGrpSpPr>
          <p:cNvPr id="135" name="Google Shape;135;p25"/>
          <p:cNvGrpSpPr/>
          <p:nvPr/>
        </p:nvGrpSpPr>
        <p:grpSpPr>
          <a:xfrm>
            <a:off x="8749773" y="267626"/>
            <a:ext cx="246723" cy="246723"/>
            <a:chOff x="0" y="0"/>
            <a:chExt cx="657929" cy="657929"/>
          </a:xfrm>
        </p:grpSpPr>
        <p:sp>
          <p:nvSpPr>
            <p:cNvPr id="136" name="Google Shape;136;p25"/>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137" name="Google Shape;137;p25"/>
            <p:cNvPicPr preferRelativeResize="0"/>
            <p:nvPr/>
          </p:nvPicPr>
          <p:blipFill rotWithShape="1">
            <a:blip r:embed="rId4">
              <a:alphaModFix/>
            </a:blip>
            <a:srcRect/>
            <a:stretch/>
          </p:blipFill>
          <p:spPr>
            <a:xfrm rot="5400000">
              <a:off x="109655" y="109655"/>
              <a:ext cx="438619" cy="438619"/>
            </a:xfrm>
            <a:prstGeom prst="rect">
              <a:avLst/>
            </a:prstGeom>
            <a:noFill/>
            <a:ln>
              <a:noFill/>
            </a:ln>
          </p:spPr>
        </p:pic>
      </p:grpSp>
      <p:pic>
        <p:nvPicPr>
          <p:cNvPr id="138" name="Google Shape;138;p25"/>
          <p:cNvPicPr preferRelativeResize="0"/>
          <p:nvPr/>
        </p:nvPicPr>
        <p:blipFill rotWithShape="1">
          <a:blip r:embed="rId5">
            <a:alphaModFix/>
          </a:blip>
          <a:srcRect/>
          <a:stretch/>
        </p:blipFill>
        <p:spPr>
          <a:xfrm>
            <a:off x="8749773" y="4776121"/>
            <a:ext cx="197453" cy="131397"/>
          </a:xfrm>
          <a:prstGeom prst="rect">
            <a:avLst/>
          </a:prstGeom>
          <a:noFill/>
          <a:ln>
            <a:noFill/>
          </a:ln>
        </p:spPr>
      </p:pic>
      <p:sp>
        <p:nvSpPr>
          <p:cNvPr id="139" name="Google Shape;139;p25"/>
          <p:cNvSpPr txBox="1"/>
          <p:nvPr/>
        </p:nvSpPr>
        <p:spPr>
          <a:xfrm>
            <a:off x="713154" y="2273347"/>
            <a:ext cx="3148200" cy="240066"/>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b="0" i="0" u="none" strike="noStrike" cap="none" dirty="0">
                <a:solidFill>
                  <a:srgbClr val="FFFFFF"/>
                </a:solidFill>
                <a:latin typeface="+mn-lt"/>
                <a:ea typeface="Arial"/>
                <a:cs typeface="Arial"/>
                <a:sym typeface="Arial"/>
              </a:rPr>
              <a:t>Minor project</a:t>
            </a:r>
            <a:endParaRPr sz="1200" b="0" i="0" u="none" strike="noStrike" cap="none" dirty="0">
              <a:solidFill>
                <a:srgbClr val="FFFFFF"/>
              </a:solidFill>
              <a:latin typeface="+mn-lt"/>
              <a:ea typeface="Arial"/>
              <a:cs typeface="Arial"/>
              <a:sym typeface="Arial"/>
            </a:endParaRPr>
          </a:p>
        </p:txBody>
      </p:sp>
      <p:sp>
        <p:nvSpPr>
          <p:cNvPr id="140" name="Google Shape;140;p25"/>
          <p:cNvSpPr txBox="1"/>
          <p:nvPr/>
        </p:nvSpPr>
        <p:spPr>
          <a:xfrm>
            <a:off x="296088" y="3325605"/>
            <a:ext cx="2095500" cy="908100"/>
          </a:xfrm>
          <a:prstGeom prst="rect">
            <a:avLst/>
          </a:prstGeom>
          <a:noFill/>
          <a:ln>
            <a:noFill/>
          </a:ln>
        </p:spPr>
        <p:txBody>
          <a:bodyPr spcFirstLastPara="1" wrap="square" lIns="45725" tIns="22850" rIns="45725" bIns="22850" anchor="t" anchorCtr="0">
            <a:spAutoFit/>
          </a:bodyPr>
          <a:lstStyle/>
          <a:p>
            <a:pPr marL="0" marR="0" lvl="0" indent="0" algn="ctr" rtl="0">
              <a:spcBef>
                <a:spcPts val="0"/>
              </a:spcBef>
              <a:spcAft>
                <a:spcPts val="0"/>
              </a:spcAft>
              <a:buNone/>
            </a:pPr>
            <a:r>
              <a:rPr lang="en" sz="1400" b="0" i="0" u="none" strike="noStrike" cap="none" dirty="0">
                <a:solidFill>
                  <a:schemeClr val="dk1"/>
                </a:solidFill>
                <a:latin typeface="+mn-lt"/>
                <a:ea typeface="Calibri"/>
                <a:cs typeface="Calibri"/>
                <a:sym typeface="Calibri"/>
              </a:rPr>
              <a:t>Presented by –</a:t>
            </a:r>
            <a:endParaRPr sz="700" dirty="0">
              <a:latin typeface="+mn-lt"/>
            </a:endParaRPr>
          </a:p>
          <a:p>
            <a:pPr marL="0" marR="0" lvl="0" indent="0" algn="l" rtl="0">
              <a:spcBef>
                <a:spcPts val="0"/>
              </a:spcBef>
              <a:spcAft>
                <a:spcPts val="0"/>
              </a:spcAft>
              <a:buNone/>
            </a:pPr>
            <a:r>
              <a:rPr lang="en" sz="1400" b="1" i="0" u="none" strike="noStrike" cap="none" dirty="0">
                <a:solidFill>
                  <a:schemeClr val="dk1"/>
                </a:solidFill>
                <a:latin typeface="+mn-lt"/>
                <a:ea typeface="Calibri"/>
                <a:cs typeface="Calibri"/>
                <a:sym typeface="Calibri"/>
              </a:rPr>
              <a:t>Sharika Anjum Mondal</a:t>
            </a:r>
            <a:endParaRPr sz="700" dirty="0">
              <a:latin typeface="+mn-lt"/>
            </a:endParaRPr>
          </a:p>
          <a:p>
            <a:pPr marL="0" marR="0" lvl="0" indent="0" algn="l" rtl="0">
              <a:spcBef>
                <a:spcPts val="0"/>
              </a:spcBef>
              <a:spcAft>
                <a:spcPts val="0"/>
              </a:spcAft>
              <a:buNone/>
            </a:pPr>
            <a:r>
              <a:rPr lang="en" sz="1400" b="1" dirty="0">
                <a:solidFill>
                  <a:schemeClr val="dk1"/>
                </a:solidFill>
                <a:latin typeface="+mn-lt"/>
                <a:ea typeface="Calibri"/>
                <a:cs typeface="Calibri"/>
                <a:sym typeface="Calibri"/>
              </a:rPr>
              <a:t>Prithivi Guha</a:t>
            </a:r>
            <a:endParaRPr sz="700" dirty="0">
              <a:latin typeface="+mn-lt"/>
            </a:endParaRPr>
          </a:p>
          <a:p>
            <a:pPr marL="0" marR="0" lvl="0" indent="0" algn="l" rtl="0">
              <a:spcBef>
                <a:spcPts val="0"/>
              </a:spcBef>
              <a:spcAft>
                <a:spcPts val="0"/>
              </a:spcAft>
              <a:buNone/>
            </a:pPr>
            <a:r>
              <a:rPr lang="en" sz="1400" b="1" dirty="0">
                <a:solidFill>
                  <a:schemeClr val="dk1"/>
                </a:solidFill>
                <a:latin typeface="+mn-lt"/>
                <a:ea typeface="Calibri"/>
                <a:cs typeface="Calibri"/>
                <a:sym typeface="Calibri"/>
              </a:rPr>
              <a:t>Koustav Pal</a:t>
            </a:r>
            <a:endParaRPr sz="1400" b="1" dirty="0">
              <a:solidFill>
                <a:schemeClr val="dk1"/>
              </a:solidFill>
              <a:latin typeface="+mn-lt"/>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297"/>
        <p:cNvGrpSpPr/>
        <p:nvPr/>
      </p:nvGrpSpPr>
      <p:grpSpPr>
        <a:xfrm>
          <a:off x="0" y="0"/>
          <a:ext cx="0" cy="0"/>
          <a:chOff x="0" y="0"/>
          <a:chExt cx="0" cy="0"/>
        </a:xfrm>
      </p:grpSpPr>
      <p:grpSp>
        <p:nvGrpSpPr>
          <p:cNvPr id="298" name="Google Shape;298;p36"/>
          <p:cNvGrpSpPr/>
          <p:nvPr/>
        </p:nvGrpSpPr>
        <p:grpSpPr>
          <a:xfrm>
            <a:off x="8749773" y="267626"/>
            <a:ext cx="246723" cy="246723"/>
            <a:chOff x="0" y="0"/>
            <a:chExt cx="657929" cy="657929"/>
          </a:xfrm>
        </p:grpSpPr>
        <p:sp>
          <p:nvSpPr>
            <p:cNvPr id="299" name="Google Shape;299;p36"/>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00" name="Google Shape;300;p36"/>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301" name="Google Shape;301;p36"/>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303" name="Google Shape;303;p36"/>
          <p:cNvPicPr preferRelativeResize="0"/>
          <p:nvPr/>
        </p:nvPicPr>
        <p:blipFill rotWithShape="1">
          <a:blip r:embed="rId5">
            <a:alphaModFix/>
          </a:blip>
          <a:srcRect t="16315"/>
          <a:stretch/>
        </p:blipFill>
        <p:spPr>
          <a:xfrm>
            <a:off x="196775" y="63796"/>
            <a:ext cx="5488700" cy="2301454"/>
          </a:xfrm>
          <a:prstGeom prst="rect">
            <a:avLst/>
          </a:prstGeom>
          <a:noFill/>
          <a:ln>
            <a:noFill/>
          </a:ln>
        </p:spPr>
      </p:pic>
      <p:pic>
        <p:nvPicPr>
          <p:cNvPr id="304" name="Google Shape;304;p36"/>
          <p:cNvPicPr preferRelativeResize="0"/>
          <p:nvPr/>
        </p:nvPicPr>
        <p:blipFill rotWithShape="1">
          <a:blip r:embed="rId6">
            <a:alphaModFix/>
          </a:blip>
          <a:srcRect/>
          <a:stretch/>
        </p:blipFill>
        <p:spPr>
          <a:xfrm>
            <a:off x="2466753" y="2417135"/>
            <a:ext cx="5836235" cy="2571131"/>
          </a:xfrm>
          <a:prstGeom prst="rect">
            <a:avLst/>
          </a:prstGeom>
          <a:noFill/>
          <a:ln>
            <a:noFill/>
          </a:ln>
        </p:spPr>
      </p:pic>
      <p:sp>
        <p:nvSpPr>
          <p:cNvPr id="305" name="Google Shape;305;p36"/>
          <p:cNvSpPr txBox="1"/>
          <p:nvPr/>
        </p:nvSpPr>
        <p:spPr>
          <a:xfrm>
            <a:off x="5824942" y="1038912"/>
            <a:ext cx="2383393" cy="292500"/>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1600" b="1" dirty="0">
                <a:solidFill>
                  <a:schemeClr val="dk1"/>
                </a:solidFill>
                <a:latin typeface="+mn-lt"/>
                <a:ea typeface="Arial"/>
                <a:cs typeface="Arial"/>
                <a:sym typeface="Arial"/>
              </a:rPr>
              <a:t>How a Chatbot Works?</a:t>
            </a:r>
            <a:endParaRPr sz="1600" dirty="0">
              <a:solidFill>
                <a:schemeClr val="dk1"/>
              </a:solidFill>
              <a:latin typeface="+mn-lt"/>
              <a:ea typeface="Calibri"/>
              <a:cs typeface="Calibri"/>
              <a:sym typeface="Calibri"/>
            </a:endParaRPr>
          </a:p>
        </p:txBody>
      </p:sp>
      <p:sp>
        <p:nvSpPr>
          <p:cNvPr id="306" name="Google Shape;306;p36"/>
          <p:cNvSpPr txBox="1"/>
          <p:nvPr/>
        </p:nvSpPr>
        <p:spPr>
          <a:xfrm>
            <a:off x="600105" y="3410200"/>
            <a:ext cx="1724880" cy="292500"/>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1600" b="1" dirty="0">
                <a:solidFill>
                  <a:schemeClr val="dk1"/>
                </a:solidFill>
                <a:latin typeface="+mn-lt"/>
                <a:ea typeface="Arial"/>
                <a:cs typeface="Arial"/>
                <a:sym typeface="Arial"/>
              </a:rPr>
              <a:t>System Working</a:t>
            </a:r>
            <a:endParaRPr sz="1600" dirty="0">
              <a:solidFill>
                <a:schemeClr val="dk1"/>
              </a:solidFill>
              <a:latin typeface="+mn-lt"/>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10"/>
        <p:cNvGrpSpPr/>
        <p:nvPr/>
      </p:nvGrpSpPr>
      <p:grpSpPr>
        <a:xfrm>
          <a:off x="0" y="0"/>
          <a:ext cx="0" cy="0"/>
          <a:chOff x="0" y="0"/>
          <a:chExt cx="0" cy="0"/>
        </a:xfrm>
      </p:grpSpPr>
      <p:grpSp>
        <p:nvGrpSpPr>
          <p:cNvPr id="311" name="Google Shape;311;p37"/>
          <p:cNvGrpSpPr/>
          <p:nvPr/>
        </p:nvGrpSpPr>
        <p:grpSpPr>
          <a:xfrm>
            <a:off x="8749773" y="267626"/>
            <a:ext cx="246723" cy="246723"/>
            <a:chOff x="0" y="0"/>
            <a:chExt cx="657929" cy="657929"/>
          </a:xfrm>
        </p:grpSpPr>
        <p:sp>
          <p:nvSpPr>
            <p:cNvPr id="312" name="Google Shape;312;p37"/>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13" name="Google Shape;313;p37"/>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314" name="Google Shape;314;p37"/>
          <p:cNvPicPr preferRelativeResize="0"/>
          <p:nvPr/>
        </p:nvPicPr>
        <p:blipFill rotWithShape="1">
          <a:blip r:embed="rId4">
            <a:alphaModFix/>
          </a:blip>
          <a:srcRect/>
          <a:stretch/>
        </p:blipFill>
        <p:spPr>
          <a:xfrm>
            <a:off x="8749773" y="4776121"/>
            <a:ext cx="197453" cy="131397"/>
          </a:xfrm>
          <a:prstGeom prst="rect">
            <a:avLst/>
          </a:prstGeom>
          <a:noFill/>
          <a:ln>
            <a:noFill/>
          </a:ln>
        </p:spPr>
      </p:pic>
      <p:sp>
        <p:nvSpPr>
          <p:cNvPr id="316" name="Google Shape;316;p37"/>
          <p:cNvSpPr txBox="1"/>
          <p:nvPr/>
        </p:nvSpPr>
        <p:spPr>
          <a:xfrm>
            <a:off x="1464533" y="596423"/>
            <a:ext cx="3886200" cy="415498"/>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2400" b="1" dirty="0">
                <a:solidFill>
                  <a:schemeClr val="dk1"/>
                </a:solidFill>
                <a:latin typeface="+mn-lt"/>
                <a:ea typeface="Arial"/>
                <a:cs typeface="Arial"/>
                <a:sym typeface="Arial"/>
              </a:rPr>
              <a:t>Intent Defining</a:t>
            </a:r>
            <a:endParaRPr sz="2400" dirty="0">
              <a:solidFill>
                <a:schemeClr val="dk1"/>
              </a:solidFill>
              <a:latin typeface="+mn-lt"/>
              <a:ea typeface="Calibri"/>
              <a:cs typeface="Calibri"/>
              <a:sym typeface="Calibri"/>
            </a:endParaRPr>
          </a:p>
        </p:txBody>
      </p:sp>
      <p:pic>
        <p:nvPicPr>
          <p:cNvPr id="5" name="Picture 4">
            <a:extLst>
              <a:ext uri="{FF2B5EF4-FFF2-40B4-BE49-F238E27FC236}">
                <a16:creationId xmlns:a16="http://schemas.microsoft.com/office/drawing/2014/main" id="{11F7E53B-E26A-4D8E-B2A6-C0A26F3FAB4E}"/>
              </a:ext>
            </a:extLst>
          </p:cNvPr>
          <p:cNvPicPr>
            <a:picLocks noChangeAspect="1"/>
          </p:cNvPicPr>
          <p:nvPr/>
        </p:nvPicPr>
        <p:blipFill rotWithShape="1">
          <a:blip r:embed="rId5"/>
          <a:srcRect l="10077" t="20534" r="27597" b="45840"/>
          <a:stretch/>
        </p:blipFill>
        <p:spPr>
          <a:xfrm>
            <a:off x="44413" y="2360428"/>
            <a:ext cx="7229609" cy="2726365"/>
          </a:xfrm>
          <a:prstGeom prst="rect">
            <a:avLst/>
          </a:prstGeom>
        </p:spPr>
      </p:pic>
      <p:pic>
        <p:nvPicPr>
          <p:cNvPr id="7" name="Picture 6">
            <a:extLst>
              <a:ext uri="{FF2B5EF4-FFF2-40B4-BE49-F238E27FC236}">
                <a16:creationId xmlns:a16="http://schemas.microsoft.com/office/drawing/2014/main" id="{43536C6B-5B44-4BA9-8DC1-80A8CFD100FA}"/>
              </a:ext>
            </a:extLst>
          </p:cNvPr>
          <p:cNvPicPr>
            <a:picLocks noChangeAspect="1"/>
          </p:cNvPicPr>
          <p:nvPr/>
        </p:nvPicPr>
        <p:blipFill rotWithShape="1">
          <a:blip r:embed="rId6"/>
          <a:srcRect l="21163" t="26046" r="41163" b="16899"/>
          <a:stretch/>
        </p:blipFill>
        <p:spPr>
          <a:xfrm>
            <a:off x="4990214" y="870214"/>
            <a:ext cx="3800680" cy="3241041"/>
          </a:xfrm>
          <a:prstGeom prst="rect">
            <a:avLst/>
          </a:prstGeom>
        </p:spPr>
      </p:pic>
      <p:sp>
        <p:nvSpPr>
          <p:cNvPr id="8" name="TextBox 7">
            <a:extLst>
              <a:ext uri="{FF2B5EF4-FFF2-40B4-BE49-F238E27FC236}">
                <a16:creationId xmlns:a16="http://schemas.microsoft.com/office/drawing/2014/main" id="{2536E6E1-9F90-498C-8D59-5FDA34CC4ECB}"/>
              </a:ext>
            </a:extLst>
          </p:cNvPr>
          <p:cNvSpPr txBox="1"/>
          <p:nvPr/>
        </p:nvSpPr>
        <p:spPr>
          <a:xfrm>
            <a:off x="276447" y="1372396"/>
            <a:ext cx="4713767" cy="646331"/>
          </a:xfrm>
          <a:prstGeom prst="rect">
            <a:avLst/>
          </a:prstGeom>
          <a:noFill/>
        </p:spPr>
        <p:txBody>
          <a:bodyPr wrap="square" rtlCol="0">
            <a:spAutoFit/>
          </a:bodyPr>
          <a:lstStyle/>
          <a:p>
            <a:r>
              <a:rPr lang="en-US" sz="1800" dirty="0">
                <a:latin typeface="+mn-lt"/>
              </a:rPr>
              <a:t>Defining intents in json file format which will later be required in data preparation.</a:t>
            </a:r>
            <a:endParaRPr lang="en-IN" sz="1800" dirty="0">
              <a:latin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21"/>
        <p:cNvGrpSpPr/>
        <p:nvPr/>
      </p:nvGrpSpPr>
      <p:grpSpPr>
        <a:xfrm>
          <a:off x="0" y="0"/>
          <a:ext cx="0" cy="0"/>
          <a:chOff x="0" y="0"/>
          <a:chExt cx="0" cy="0"/>
        </a:xfrm>
      </p:grpSpPr>
      <p:grpSp>
        <p:nvGrpSpPr>
          <p:cNvPr id="322" name="Google Shape;322;p38"/>
          <p:cNvGrpSpPr/>
          <p:nvPr/>
        </p:nvGrpSpPr>
        <p:grpSpPr>
          <a:xfrm>
            <a:off x="8749773" y="267626"/>
            <a:ext cx="246723" cy="246723"/>
            <a:chOff x="0" y="0"/>
            <a:chExt cx="657929" cy="657929"/>
          </a:xfrm>
        </p:grpSpPr>
        <p:sp>
          <p:nvSpPr>
            <p:cNvPr id="323" name="Google Shape;323;p38"/>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24" name="Google Shape;324;p38"/>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sp>
        <p:nvSpPr>
          <p:cNvPr id="326" name="Google Shape;326;p38"/>
          <p:cNvSpPr txBox="1"/>
          <p:nvPr/>
        </p:nvSpPr>
        <p:spPr>
          <a:xfrm>
            <a:off x="2412249" y="306600"/>
            <a:ext cx="2567763" cy="415498"/>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2400" b="1" dirty="0">
                <a:solidFill>
                  <a:schemeClr val="dk1"/>
                </a:solidFill>
                <a:latin typeface="+mn-lt"/>
                <a:ea typeface="Arial"/>
                <a:cs typeface="Arial"/>
                <a:sym typeface="Arial"/>
              </a:rPr>
              <a:t>Data Preparation</a:t>
            </a:r>
            <a:endParaRPr sz="2400" dirty="0">
              <a:solidFill>
                <a:schemeClr val="dk1"/>
              </a:solidFill>
              <a:latin typeface="+mn-lt"/>
              <a:ea typeface="Calibri"/>
              <a:cs typeface="Calibri"/>
              <a:sym typeface="Calibri"/>
            </a:endParaRPr>
          </a:p>
        </p:txBody>
      </p:sp>
      <p:sp>
        <p:nvSpPr>
          <p:cNvPr id="329" name="Google Shape;329;p38"/>
          <p:cNvSpPr txBox="1"/>
          <p:nvPr/>
        </p:nvSpPr>
        <p:spPr>
          <a:xfrm>
            <a:off x="46505" y="742587"/>
            <a:ext cx="4933507" cy="3508623"/>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Calibri"/>
              <a:buChar char="●"/>
            </a:pPr>
            <a:r>
              <a:rPr lang="en-US" sz="1200" dirty="0">
                <a:solidFill>
                  <a:schemeClr val="tx1"/>
                </a:solidFill>
                <a:effectLst/>
                <a:latin typeface="+mn-lt"/>
              </a:rPr>
              <a:t>Loading the json file and extracting the required data.</a:t>
            </a:r>
          </a:p>
          <a:p>
            <a:pPr marL="457200" lvl="0" indent="-317500" algn="l" rtl="0">
              <a:spcBef>
                <a:spcPts val="0"/>
              </a:spcBef>
              <a:spcAft>
                <a:spcPts val="0"/>
              </a:spcAft>
              <a:buSzPts val="1400"/>
              <a:buFont typeface="Calibri"/>
              <a:buChar char="●"/>
            </a:pPr>
            <a:r>
              <a:rPr lang="en-US" sz="1200" dirty="0">
                <a:solidFill>
                  <a:schemeClr val="tx1"/>
                </a:solidFill>
                <a:effectLst/>
                <a:latin typeface="+mn-lt"/>
              </a:rPr>
              <a:t>The variable “</a:t>
            </a:r>
            <a:r>
              <a:rPr lang="en-US" sz="1200" dirty="0" err="1">
                <a:solidFill>
                  <a:schemeClr val="tx1"/>
                </a:solidFill>
                <a:effectLst/>
                <a:latin typeface="+mn-lt"/>
              </a:rPr>
              <a:t>training_sentences</a:t>
            </a:r>
            <a:r>
              <a:rPr lang="en-US" sz="1200" dirty="0">
                <a:solidFill>
                  <a:schemeClr val="tx1"/>
                </a:solidFill>
                <a:effectLst/>
                <a:latin typeface="+mn-lt"/>
              </a:rPr>
              <a:t>” holds all the training data (which are the sample messages in each intent category) and the “</a:t>
            </a:r>
            <a:r>
              <a:rPr lang="en-US" sz="1200" dirty="0" err="1">
                <a:solidFill>
                  <a:schemeClr val="tx1"/>
                </a:solidFill>
                <a:effectLst/>
                <a:latin typeface="+mn-lt"/>
              </a:rPr>
              <a:t>training_labels</a:t>
            </a:r>
            <a:r>
              <a:rPr lang="en-US" sz="1200" dirty="0">
                <a:solidFill>
                  <a:schemeClr val="tx1"/>
                </a:solidFill>
                <a:effectLst/>
                <a:latin typeface="+mn-lt"/>
              </a:rPr>
              <a:t>” variable holds all the target labels correspond to each training data.</a:t>
            </a:r>
          </a:p>
          <a:p>
            <a:pPr marL="457200" lvl="0" indent="-317500" algn="l" rtl="0">
              <a:spcBef>
                <a:spcPts val="0"/>
              </a:spcBef>
              <a:spcAft>
                <a:spcPts val="0"/>
              </a:spcAft>
              <a:buSzPts val="1400"/>
              <a:buFont typeface="Calibri"/>
              <a:buChar char="●"/>
            </a:pPr>
            <a:r>
              <a:rPr lang="en-US" sz="1200" dirty="0">
                <a:solidFill>
                  <a:schemeClr val="tx1"/>
                </a:solidFill>
                <a:effectLst/>
                <a:latin typeface="+mn-lt"/>
              </a:rPr>
              <a:t>Then we use “</a:t>
            </a:r>
            <a:r>
              <a:rPr lang="en-US" sz="1200" dirty="0" err="1">
                <a:solidFill>
                  <a:schemeClr val="tx1"/>
                </a:solidFill>
                <a:effectLst/>
                <a:latin typeface="+mn-lt"/>
              </a:rPr>
              <a:t>LabelEncoder</a:t>
            </a:r>
            <a:r>
              <a:rPr lang="en-US" sz="1200" dirty="0">
                <a:solidFill>
                  <a:schemeClr val="tx1"/>
                </a:solidFill>
                <a:effectLst/>
                <a:latin typeface="+mn-lt"/>
              </a:rPr>
              <a:t>()” to convert the target labels into a model understandable form.</a:t>
            </a:r>
          </a:p>
          <a:p>
            <a:pPr marL="457200" lvl="0" indent="-317500" algn="l" rtl="0">
              <a:spcBef>
                <a:spcPts val="0"/>
              </a:spcBef>
              <a:spcAft>
                <a:spcPts val="0"/>
              </a:spcAft>
              <a:buSzPts val="1400"/>
              <a:buFont typeface="Calibri"/>
              <a:buChar char="●"/>
            </a:pPr>
            <a:r>
              <a:rPr lang="en-US" sz="1200" dirty="0">
                <a:solidFill>
                  <a:schemeClr val="tx1"/>
                </a:solidFill>
                <a:effectLst/>
                <a:latin typeface="+mn-lt"/>
              </a:rPr>
              <a:t>Next, we vectorize our text data corpus by using the “Tokenizer” class and it allows us to limit our vocabulary size up to some defined number. When we use this class for the text pre-processing task, by default all punctuations will be removed, turning the texts into space-separated sequences of words, and these sequences are then split into lists of tokens. They will then be indexed or vectorized. We can also add “</a:t>
            </a:r>
            <a:r>
              <a:rPr lang="en-US" sz="1200" dirty="0" err="1">
                <a:solidFill>
                  <a:schemeClr val="tx1"/>
                </a:solidFill>
                <a:effectLst/>
                <a:latin typeface="+mn-lt"/>
              </a:rPr>
              <a:t>oov_token</a:t>
            </a:r>
            <a:r>
              <a:rPr lang="en-US" sz="1200" dirty="0">
                <a:solidFill>
                  <a:schemeClr val="tx1"/>
                </a:solidFill>
                <a:effectLst/>
                <a:latin typeface="+mn-lt"/>
              </a:rPr>
              <a:t>” which is a value for “out of token” to deal with out of vocabulary words(tokens) at inference time.</a:t>
            </a:r>
          </a:p>
          <a:p>
            <a:pPr marL="457200" lvl="0" indent="-317500" algn="l" rtl="0">
              <a:spcBef>
                <a:spcPts val="0"/>
              </a:spcBef>
              <a:spcAft>
                <a:spcPts val="0"/>
              </a:spcAft>
              <a:buSzPts val="1400"/>
              <a:buFont typeface="Calibri"/>
              <a:buChar char="●"/>
            </a:pPr>
            <a:r>
              <a:rPr lang="en-US" sz="1200" dirty="0">
                <a:solidFill>
                  <a:schemeClr val="tx1"/>
                </a:solidFill>
                <a:effectLst/>
                <a:latin typeface="+mn-lt"/>
              </a:rPr>
              <a:t>The “</a:t>
            </a:r>
            <a:r>
              <a:rPr lang="en-US" sz="1200" dirty="0" err="1">
                <a:solidFill>
                  <a:schemeClr val="tx1"/>
                </a:solidFill>
                <a:effectLst/>
                <a:latin typeface="+mn-lt"/>
              </a:rPr>
              <a:t>pad_sequences</a:t>
            </a:r>
            <a:r>
              <a:rPr lang="en-US" sz="1200" dirty="0">
                <a:solidFill>
                  <a:schemeClr val="tx1"/>
                </a:solidFill>
                <a:effectLst/>
                <a:latin typeface="+mn-lt"/>
              </a:rPr>
              <a:t>” method is used to make all the training text sequences into the same size.</a:t>
            </a:r>
            <a:endParaRPr sz="1200" dirty="0">
              <a:solidFill>
                <a:schemeClr val="tx1"/>
              </a:solidFill>
              <a:latin typeface="+mn-lt"/>
              <a:ea typeface="Calibri"/>
              <a:cs typeface="Calibri"/>
              <a:sym typeface="Calibri"/>
            </a:endParaRPr>
          </a:p>
        </p:txBody>
      </p:sp>
      <p:pic>
        <p:nvPicPr>
          <p:cNvPr id="3" name="Picture 2">
            <a:extLst>
              <a:ext uri="{FF2B5EF4-FFF2-40B4-BE49-F238E27FC236}">
                <a16:creationId xmlns:a16="http://schemas.microsoft.com/office/drawing/2014/main" id="{7942B6A8-019C-422A-92B3-5198E04DDDDC}"/>
              </a:ext>
            </a:extLst>
          </p:cNvPr>
          <p:cNvPicPr>
            <a:picLocks noChangeAspect="1"/>
          </p:cNvPicPr>
          <p:nvPr/>
        </p:nvPicPr>
        <p:blipFill rotWithShape="1">
          <a:blip r:embed="rId4"/>
          <a:srcRect l="18760" t="19845" r="60911" b="31921"/>
          <a:stretch/>
        </p:blipFill>
        <p:spPr>
          <a:xfrm>
            <a:off x="5263028" y="555470"/>
            <a:ext cx="3610105" cy="2917832"/>
          </a:xfrm>
          <a:prstGeom prst="rect">
            <a:avLst/>
          </a:prstGeom>
        </p:spPr>
      </p:pic>
      <p:pic>
        <p:nvPicPr>
          <p:cNvPr id="6" name="Picture 5">
            <a:extLst>
              <a:ext uri="{FF2B5EF4-FFF2-40B4-BE49-F238E27FC236}">
                <a16:creationId xmlns:a16="http://schemas.microsoft.com/office/drawing/2014/main" id="{AF5098E0-A1A0-4F36-AB2F-27DA6CF3128A}"/>
              </a:ext>
            </a:extLst>
          </p:cNvPr>
          <p:cNvPicPr>
            <a:picLocks noChangeAspect="1"/>
          </p:cNvPicPr>
          <p:nvPr/>
        </p:nvPicPr>
        <p:blipFill rotWithShape="1">
          <a:blip r:embed="rId5"/>
          <a:srcRect l="18192" t="50000" r="55194" b="42257"/>
          <a:stretch/>
        </p:blipFill>
        <p:spPr>
          <a:xfrm>
            <a:off x="5263028" y="3467201"/>
            <a:ext cx="3610105" cy="578177"/>
          </a:xfrm>
          <a:prstGeom prst="rect">
            <a:avLst/>
          </a:prstGeom>
        </p:spPr>
      </p:pic>
      <p:pic>
        <p:nvPicPr>
          <p:cNvPr id="8" name="Picture 7">
            <a:extLst>
              <a:ext uri="{FF2B5EF4-FFF2-40B4-BE49-F238E27FC236}">
                <a16:creationId xmlns:a16="http://schemas.microsoft.com/office/drawing/2014/main" id="{8F1FDA3D-D185-4D78-9654-2A01A7C6C98A}"/>
              </a:ext>
            </a:extLst>
          </p:cNvPr>
          <p:cNvPicPr>
            <a:picLocks noChangeAspect="1"/>
          </p:cNvPicPr>
          <p:nvPr/>
        </p:nvPicPr>
        <p:blipFill rotWithShape="1">
          <a:blip r:embed="rId6"/>
          <a:srcRect l="18605" t="39409" r="45194" b="46116"/>
          <a:stretch/>
        </p:blipFill>
        <p:spPr>
          <a:xfrm>
            <a:off x="3401899" y="4045378"/>
            <a:ext cx="5471236" cy="98736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21"/>
        <p:cNvGrpSpPr/>
        <p:nvPr/>
      </p:nvGrpSpPr>
      <p:grpSpPr>
        <a:xfrm>
          <a:off x="0" y="0"/>
          <a:ext cx="0" cy="0"/>
          <a:chOff x="0" y="0"/>
          <a:chExt cx="0" cy="0"/>
        </a:xfrm>
      </p:grpSpPr>
      <p:grpSp>
        <p:nvGrpSpPr>
          <p:cNvPr id="322" name="Google Shape;322;p38"/>
          <p:cNvGrpSpPr/>
          <p:nvPr/>
        </p:nvGrpSpPr>
        <p:grpSpPr>
          <a:xfrm>
            <a:off x="8749773" y="267626"/>
            <a:ext cx="246723" cy="246723"/>
            <a:chOff x="0" y="0"/>
            <a:chExt cx="657929" cy="657929"/>
          </a:xfrm>
        </p:grpSpPr>
        <p:sp>
          <p:nvSpPr>
            <p:cNvPr id="323" name="Google Shape;323;p38"/>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24" name="Google Shape;324;p38"/>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sp>
        <p:nvSpPr>
          <p:cNvPr id="326" name="Google Shape;326;p38"/>
          <p:cNvSpPr txBox="1"/>
          <p:nvPr/>
        </p:nvSpPr>
        <p:spPr>
          <a:xfrm>
            <a:off x="2950965" y="749430"/>
            <a:ext cx="2567763" cy="415498"/>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2400" b="1" dirty="0">
                <a:solidFill>
                  <a:schemeClr val="dk1"/>
                </a:solidFill>
                <a:latin typeface="+mn-lt"/>
                <a:ea typeface="Arial"/>
                <a:cs typeface="Arial"/>
                <a:sym typeface="Arial"/>
              </a:rPr>
              <a:t>Model Training </a:t>
            </a:r>
            <a:endParaRPr sz="2400" dirty="0">
              <a:solidFill>
                <a:schemeClr val="dk1"/>
              </a:solidFill>
              <a:latin typeface="+mn-lt"/>
              <a:ea typeface="Calibri"/>
              <a:cs typeface="Calibri"/>
              <a:sym typeface="Calibri"/>
            </a:endParaRPr>
          </a:p>
        </p:txBody>
      </p:sp>
      <p:sp>
        <p:nvSpPr>
          <p:cNvPr id="329" name="Google Shape;329;p38"/>
          <p:cNvSpPr txBox="1"/>
          <p:nvPr/>
        </p:nvSpPr>
        <p:spPr>
          <a:xfrm>
            <a:off x="216626" y="1293203"/>
            <a:ext cx="4355374" cy="1661963"/>
          </a:xfrm>
          <a:prstGeom prst="rect">
            <a:avLst/>
          </a:prstGeom>
          <a:noFill/>
          <a:ln>
            <a:noFill/>
          </a:ln>
        </p:spPr>
        <p:txBody>
          <a:bodyPr spcFirstLastPara="1" wrap="square" lIns="91425" tIns="91425" rIns="91425" bIns="91425" anchor="t" anchorCtr="0">
            <a:spAutoFit/>
          </a:bodyPr>
          <a:lstStyle/>
          <a:p>
            <a:pPr marL="171450" indent="-171450" algn="l">
              <a:buFont typeface="Arial" panose="020B0604020202020204" pitchFamily="34" charset="0"/>
              <a:buChar char="•"/>
            </a:pPr>
            <a:r>
              <a:rPr lang="en-US" sz="1200" b="0" i="0" u="none" strike="noStrike" baseline="0" dirty="0">
                <a:latin typeface="+mn-lt"/>
              </a:rPr>
              <a:t>The suggested model's neural network architecture is then specified, with </a:t>
            </a:r>
            <a:r>
              <a:rPr lang="en-US" sz="1200" b="0" i="0" u="none" strike="noStrike" baseline="0" dirty="0" err="1">
                <a:latin typeface="+mn-lt"/>
              </a:rPr>
              <a:t>Keras</a:t>
            </a:r>
            <a:r>
              <a:rPr lang="en-US" sz="1200" b="0" i="0" u="none" strike="noStrike" baseline="0" dirty="0">
                <a:latin typeface="+mn-lt"/>
              </a:rPr>
              <a:t>' "Sequential" model class being employed. </a:t>
            </a:r>
            <a:r>
              <a:rPr lang="en-US" sz="1200" b="0" i="0" u="none" strike="noStrike" baseline="0" dirty="0" err="1">
                <a:latin typeface="+mn-lt"/>
              </a:rPr>
              <a:t>Softmax</a:t>
            </a:r>
            <a:r>
              <a:rPr lang="en-US" sz="1200" b="0" i="0" u="none" strike="noStrike" baseline="0" dirty="0">
                <a:latin typeface="+mn-lt"/>
              </a:rPr>
              <a:t> was employed as the activation function.</a:t>
            </a:r>
          </a:p>
          <a:p>
            <a:pPr marL="171450" indent="-171450" algn="l">
              <a:buFont typeface="Arial" panose="020B0604020202020204" pitchFamily="34" charset="0"/>
              <a:buChar char="•"/>
            </a:pPr>
            <a:r>
              <a:rPr lang="en-US" sz="1200" b="0" i="0" u="none" strike="noStrike" baseline="0" dirty="0">
                <a:latin typeface="+mn-lt"/>
              </a:rPr>
              <a:t>It is preferable to dump all needed files after training so that they may be used during inference. </a:t>
            </a:r>
          </a:p>
          <a:p>
            <a:pPr marL="171450" indent="-171450" algn="l">
              <a:buFont typeface="Arial" panose="020B0604020202020204" pitchFamily="34" charset="0"/>
              <a:buChar char="•"/>
            </a:pPr>
            <a:r>
              <a:rPr lang="en-US" sz="1200" b="0" i="0" u="none" strike="noStrike" baseline="0" dirty="0">
                <a:latin typeface="+mn-lt"/>
              </a:rPr>
              <a:t>So that the trained model, the fitted tokenizer and the encoder object are all saved.</a:t>
            </a:r>
            <a:endParaRPr sz="1200" dirty="0">
              <a:solidFill>
                <a:schemeClr val="tx1"/>
              </a:solidFill>
              <a:latin typeface="+mn-lt"/>
              <a:ea typeface="Calibri"/>
              <a:cs typeface="Calibri"/>
              <a:sym typeface="Calibri"/>
            </a:endParaRPr>
          </a:p>
        </p:txBody>
      </p:sp>
      <p:pic>
        <p:nvPicPr>
          <p:cNvPr id="4" name="Picture 3">
            <a:extLst>
              <a:ext uri="{FF2B5EF4-FFF2-40B4-BE49-F238E27FC236}">
                <a16:creationId xmlns:a16="http://schemas.microsoft.com/office/drawing/2014/main" id="{E451D2CD-DDF4-44A2-A2BB-71E675711576}"/>
              </a:ext>
            </a:extLst>
          </p:cNvPr>
          <p:cNvPicPr>
            <a:picLocks noChangeAspect="1"/>
          </p:cNvPicPr>
          <p:nvPr/>
        </p:nvPicPr>
        <p:blipFill>
          <a:blip r:embed="rId4"/>
          <a:stretch>
            <a:fillRect/>
          </a:stretch>
        </p:blipFill>
        <p:spPr>
          <a:xfrm>
            <a:off x="4725404" y="1236976"/>
            <a:ext cx="4201970" cy="2485251"/>
          </a:xfrm>
          <a:prstGeom prst="rect">
            <a:avLst/>
          </a:prstGeom>
        </p:spPr>
      </p:pic>
      <p:pic>
        <p:nvPicPr>
          <p:cNvPr id="3" name="Picture 2">
            <a:extLst>
              <a:ext uri="{FF2B5EF4-FFF2-40B4-BE49-F238E27FC236}">
                <a16:creationId xmlns:a16="http://schemas.microsoft.com/office/drawing/2014/main" id="{E1D86C1B-B755-46D4-95CA-CE54C328A22C}"/>
              </a:ext>
            </a:extLst>
          </p:cNvPr>
          <p:cNvPicPr>
            <a:picLocks noChangeAspect="1"/>
          </p:cNvPicPr>
          <p:nvPr/>
        </p:nvPicPr>
        <p:blipFill rotWithShape="1">
          <a:blip r:embed="rId5"/>
          <a:srcRect l="23721" t="44100" r="31412" b="14570"/>
          <a:stretch/>
        </p:blipFill>
        <p:spPr>
          <a:xfrm>
            <a:off x="1096619" y="2903573"/>
            <a:ext cx="4240925" cy="2197395"/>
          </a:xfrm>
          <a:prstGeom prst="rect">
            <a:avLst/>
          </a:prstGeom>
        </p:spPr>
      </p:pic>
    </p:spTree>
    <p:extLst>
      <p:ext uri="{BB962C8B-B14F-4D97-AF65-F5344CB8AC3E}">
        <p14:creationId xmlns:p14="http://schemas.microsoft.com/office/powerpoint/2010/main" val="986892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21"/>
        <p:cNvGrpSpPr/>
        <p:nvPr/>
      </p:nvGrpSpPr>
      <p:grpSpPr>
        <a:xfrm>
          <a:off x="0" y="0"/>
          <a:ext cx="0" cy="0"/>
          <a:chOff x="0" y="0"/>
          <a:chExt cx="0" cy="0"/>
        </a:xfrm>
      </p:grpSpPr>
      <p:grpSp>
        <p:nvGrpSpPr>
          <p:cNvPr id="322" name="Google Shape;322;p38"/>
          <p:cNvGrpSpPr/>
          <p:nvPr/>
        </p:nvGrpSpPr>
        <p:grpSpPr>
          <a:xfrm>
            <a:off x="8749773" y="267626"/>
            <a:ext cx="246723" cy="246723"/>
            <a:chOff x="0" y="0"/>
            <a:chExt cx="657929" cy="657929"/>
          </a:xfrm>
        </p:grpSpPr>
        <p:sp>
          <p:nvSpPr>
            <p:cNvPr id="323" name="Google Shape;323;p38"/>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24" name="Google Shape;324;p38"/>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sp>
        <p:nvSpPr>
          <p:cNvPr id="326" name="Google Shape;326;p38"/>
          <p:cNvSpPr txBox="1"/>
          <p:nvPr/>
        </p:nvSpPr>
        <p:spPr>
          <a:xfrm>
            <a:off x="864782" y="674439"/>
            <a:ext cx="7754679" cy="415478"/>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2400" b="1" dirty="0">
                <a:solidFill>
                  <a:schemeClr val="dk1"/>
                </a:solidFill>
                <a:latin typeface="+mn-lt"/>
                <a:ea typeface="Arial"/>
                <a:cs typeface="Arial"/>
                <a:sym typeface="Arial"/>
              </a:rPr>
              <a:t>Model Testing &amp; creating the front-end and back-end</a:t>
            </a:r>
            <a:endParaRPr sz="2400" dirty="0">
              <a:solidFill>
                <a:schemeClr val="dk1"/>
              </a:solidFill>
              <a:latin typeface="+mn-lt"/>
              <a:ea typeface="Calibri"/>
              <a:cs typeface="Calibri"/>
              <a:sym typeface="Calibri"/>
            </a:endParaRPr>
          </a:p>
        </p:txBody>
      </p:sp>
      <p:sp>
        <p:nvSpPr>
          <p:cNvPr id="329" name="Google Shape;329;p38"/>
          <p:cNvSpPr txBox="1"/>
          <p:nvPr/>
        </p:nvSpPr>
        <p:spPr>
          <a:xfrm>
            <a:off x="278914" y="1352187"/>
            <a:ext cx="4172584" cy="3416290"/>
          </a:xfrm>
          <a:prstGeom prst="rect">
            <a:avLst/>
          </a:prstGeom>
          <a:noFill/>
          <a:ln>
            <a:noFill/>
          </a:ln>
        </p:spPr>
        <p:txBody>
          <a:bodyPr spcFirstLastPara="1" wrap="square" lIns="91425" tIns="91425" rIns="91425" bIns="91425" anchor="t" anchorCtr="0">
            <a:spAutoFit/>
          </a:bodyPr>
          <a:lstStyle/>
          <a:p>
            <a:pPr marL="171450" indent="-171450" algn="l">
              <a:buFont typeface="Arial" panose="020B0604020202020204" pitchFamily="34" charset="0"/>
              <a:buChar char="•"/>
            </a:pPr>
            <a:r>
              <a:rPr lang="en-US" b="0" i="0" u="none" strike="noStrike" baseline="0" dirty="0">
                <a:solidFill>
                  <a:srgbClr val="292929"/>
                </a:solidFill>
                <a:latin typeface="+mn-lt"/>
              </a:rPr>
              <a:t>When a new user message is received, the chatbot computes the similarity of the new text sequence to the training data. Taking into account the confidence scores obtained for each category, it assigns the user message to the intent with the greatest confidence level.</a:t>
            </a:r>
          </a:p>
          <a:p>
            <a:pPr marL="171450" indent="-171450" algn="l">
              <a:buFont typeface="Arial" panose="020B0604020202020204" pitchFamily="34" charset="0"/>
              <a:buChar char="•"/>
            </a:pPr>
            <a:r>
              <a:rPr lang="en-US" b="0" i="0" u="none" strike="noStrike" dirty="0">
                <a:solidFill>
                  <a:srgbClr val="000000"/>
                </a:solidFill>
                <a:effectLst/>
                <a:latin typeface="+mn-lt"/>
              </a:rPr>
              <a:t>It is preferable to dump all needed files after training so that they may be used during inference. So that the trained model, the fitted tokenizer and the encoder object are all saved.</a:t>
            </a:r>
          </a:p>
          <a:p>
            <a:pPr marL="171450" indent="-171450" algn="l">
              <a:buFont typeface="Arial" panose="020B0604020202020204" pitchFamily="34" charset="0"/>
              <a:buChar char="•"/>
            </a:pPr>
            <a:r>
              <a:rPr lang="en-US" dirty="0">
                <a:solidFill>
                  <a:srgbClr val="292929"/>
                </a:solidFill>
                <a:latin typeface="+mn-lt"/>
              </a:rPr>
              <a:t>T</a:t>
            </a:r>
            <a:r>
              <a:rPr lang="en-US" b="0" i="0" u="none" strike="noStrike" dirty="0">
                <a:solidFill>
                  <a:srgbClr val="292929"/>
                </a:solidFill>
                <a:effectLst/>
                <a:latin typeface="+mn-lt"/>
              </a:rPr>
              <a:t>he front-end is built with HTML, CSS, and Bootstrap, while the backend is built with Flask. </a:t>
            </a:r>
          </a:p>
          <a:p>
            <a:pPr marL="171450" indent="-171450" algn="l">
              <a:buFont typeface="Arial" panose="020B0604020202020204" pitchFamily="34" charset="0"/>
              <a:buChar char="•"/>
            </a:pPr>
            <a:r>
              <a:rPr lang="en-US" b="0" i="0" u="none" strike="noStrike" dirty="0">
                <a:solidFill>
                  <a:srgbClr val="292929"/>
                </a:solidFill>
                <a:effectLst/>
                <a:latin typeface="+mn-lt"/>
              </a:rPr>
              <a:t>As a result, the end- to-end project is now completed and is given the shape of a web application.</a:t>
            </a:r>
            <a:endParaRPr lang="en-US" dirty="0">
              <a:solidFill>
                <a:schemeClr val="tx1"/>
              </a:solidFill>
              <a:effectLst/>
              <a:latin typeface="+mn-lt"/>
            </a:endParaRPr>
          </a:p>
        </p:txBody>
      </p:sp>
      <p:pic>
        <p:nvPicPr>
          <p:cNvPr id="4" name="Picture 3">
            <a:extLst>
              <a:ext uri="{FF2B5EF4-FFF2-40B4-BE49-F238E27FC236}">
                <a16:creationId xmlns:a16="http://schemas.microsoft.com/office/drawing/2014/main" id="{98D40A6E-F4F8-423D-914A-F788512BF6BE}"/>
              </a:ext>
            </a:extLst>
          </p:cNvPr>
          <p:cNvPicPr>
            <a:picLocks noChangeAspect="1"/>
          </p:cNvPicPr>
          <p:nvPr/>
        </p:nvPicPr>
        <p:blipFill rotWithShape="1">
          <a:blip r:embed="rId4"/>
          <a:srcRect l="23567" t="23704" r="24883" b="7291"/>
          <a:stretch/>
        </p:blipFill>
        <p:spPr>
          <a:xfrm>
            <a:off x="4459347" y="1352187"/>
            <a:ext cx="4537149" cy="3416290"/>
          </a:xfrm>
          <a:prstGeom prst="rect">
            <a:avLst/>
          </a:prstGeom>
        </p:spPr>
      </p:pic>
    </p:spTree>
    <p:extLst>
      <p:ext uri="{BB962C8B-B14F-4D97-AF65-F5344CB8AC3E}">
        <p14:creationId xmlns:p14="http://schemas.microsoft.com/office/powerpoint/2010/main" val="2634217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287"/>
        <p:cNvGrpSpPr/>
        <p:nvPr/>
      </p:nvGrpSpPr>
      <p:grpSpPr>
        <a:xfrm>
          <a:off x="0" y="0"/>
          <a:ext cx="0" cy="0"/>
          <a:chOff x="0" y="0"/>
          <a:chExt cx="0" cy="0"/>
        </a:xfrm>
      </p:grpSpPr>
      <p:grpSp>
        <p:nvGrpSpPr>
          <p:cNvPr id="288" name="Google Shape;288;p35"/>
          <p:cNvGrpSpPr/>
          <p:nvPr/>
        </p:nvGrpSpPr>
        <p:grpSpPr>
          <a:xfrm>
            <a:off x="8749773" y="267626"/>
            <a:ext cx="246723" cy="246723"/>
            <a:chOff x="0" y="0"/>
            <a:chExt cx="657929" cy="657929"/>
          </a:xfrm>
        </p:grpSpPr>
        <p:sp>
          <p:nvSpPr>
            <p:cNvPr id="289" name="Google Shape;289;p35"/>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290" name="Google Shape;290;p35"/>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291" name="Google Shape;291;p35"/>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292" name="Google Shape;292;p35"/>
          <p:cNvPicPr preferRelativeResize="0"/>
          <p:nvPr/>
        </p:nvPicPr>
        <p:blipFill rotWithShape="1">
          <a:blip r:embed="rId5">
            <a:alphaModFix/>
          </a:blip>
          <a:srcRect/>
          <a:stretch/>
        </p:blipFill>
        <p:spPr>
          <a:xfrm>
            <a:off x="76200" y="57150"/>
            <a:ext cx="4240674" cy="4991100"/>
          </a:xfrm>
          <a:prstGeom prst="rect">
            <a:avLst/>
          </a:prstGeom>
          <a:noFill/>
          <a:ln>
            <a:noFill/>
          </a:ln>
        </p:spPr>
      </p:pic>
      <p:sp>
        <p:nvSpPr>
          <p:cNvPr id="293" name="Google Shape;293;p35"/>
          <p:cNvSpPr txBox="1"/>
          <p:nvPr/>
        </p:nvSpPr>
        <p:spPr>
          <a:xfrm>
            <a:off x="4424500" y="1082763"/>
            <a:ext cx="4572000" cy="2431415"/>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3500" b="1" i="0" u="none" strike="noStrike" dirty="0">
                <a:solidFill>
                  <a:schemeClr val="dk1"/>
                </a:solidFill>
                <a:latin typeface="+mn-lt"/>
                <a:ea typeface="Arial"/>
                <a:cs typeface="Arial"/>
                <a:sym typeface="Arial"/>
              </a:rPr>
              <a:t>Chatbot framework</a:t>
            </a:r>
            <a:endParaRPr sz="3500" b="0" dirty="0">
              <a:solidFill>
                <a:schemeClr val="dk1"/>
              </a:solidFill>
              <a:latin typeface="+mn-lt"/>
              <a:ea typeface="Arial"/>
              <a:cs typeface="Arial"/>
              <a:sym typeface="Arial"/>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For our project - Dialog Flow is chosen.</a:t>
            </a:r>
            <a:endParaRPr sz="700" dirty="0">
              <a:latin typeface="+mn-lt"/>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Can easily work with python with Flask.</a:t>
            </a:r>
            <a:endParaRPr sz="700" dirty="0">
              <a:latin typeface="+mn-lt"/>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If needed Dialog Flow can be integrated with several social media platforms( like - WhatsApp, Telegram etc.)  </a:t>
            </a:r>
            <a:endParaRPr sz="700" dirty="0">
              <a:latin typeface="+mn-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33"/>
        <p:cNvGrpSpPr/>
        <p:nvPr/>
      </p:nvGrpSpPr>
      <p:grpSpPr>
        <a:xfrm>
          <a:off x="0" y="0"/>
          <a:ext cx="0" cy="0"/>
          <a:chOff x="0" y="0"/>
          <a:chExt cx="0" cy="0"/>
        </a:xfrm>
      </p:grpSpPr>
      <p:grpSp>
        <p:nvGrpSpPr>
          <p:cNvPr id="334" name="Google Shape;334;p39"/>
          <p:cNvGrpSpPr/>
          <p:nvPr/>
        </p:nvGrpSpPr>
        <p:grpSpPr>
          <a:xfrm>
            <a:off x="8749773" y="267626"/>
            <a:ext cx="244273" cy="244273"/>
            <a:chOff x="0" y="0"/>
            <a:chExt cx="651396" cy="651396"/>
          </a:xfrm>
        </p:grpSpPr>
        <p:sp>
          <p:nvSpPr>
            <p:cNvPr id="335" name="Google Shape;335;p39"/>
            <p:cNvSpPr/>
            <p:nvPr/>
          </p:nvSpPr>
          <p:spPr>
            <a:xfrm>
              <a:off x="0" y="0"/>
              <a:ext cx="651396" cy="651396"/>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36" name="Google Shape;336;p39"/>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337" name="Google Shape;337;p39"/>
          <p:cNvPicPr preferRelativeResize="0"/>
          <p:nvPr/>
        </p:nvPicPr>
        <p:blipFill rotWithShape="1">
          <a:blip r:embed="rId4">
            <a:alphaModFix/>
          </a:blip>
          <a:srcRect/>
          <a:stretch/>
        </p:blipFill>
        <p:spPr>
          <a:xfrm>
            <a:off x="8749773" y="4776121"/>
            <a:ext cx="197454" cy="131397"/>
          </a:xfrm>
          <a:prstGeom prst="rect">
            <a:avLst/>
          </a:prstGeom>
          <a:noFill/>
          <a:ln>
            <a:noFill/>
          </a:ln>
        </p:spPr>
      </p:pic>
      <p:sp>
        <p:nvSpPr>
          <p:cNvPr id="338" name="Google Shape;338;p39"/>
          <p:cNvSpPr txBox="1"/>
          <p:nvPr/>
        </p:nvSpPr>
        <p:spPr>
          <a:xfrm>
            <a:off x="188625" y="259028"/>
            <a:ext cx="3886200" cy="415500"/>
          </a:xfrm>
          <a:prstGeom prst="rect">
            <a:avLst/>
          </a:prstGeom>
          <a:noFill/>
          <a:ln>
            <a:noFill/>
          </a:ln>
        </p:spPr>
        <p:txBody>
          <a:bodyPr spcFirstLastPara="1" wrap="square" lIns="45725" tIns="22850" rIns="45725" bIns="22850" anchor="t" anchorCtr="0">
            <a:spAutoFit/>
          </a:bodyPr>
          <a:lstStyle/>
          <a:p>
            <a:pPr marL="0" marR="0" lvl="0" indent="0" algn="l" rtl="0">
              <a:spcBef>
                <a:spcPts val="0"/>
              </a:spcBef>
              <a:spcAft>
                <a:spcPts val="0"/>
              </a:spcAft>
              <a:buNone/>
            </a:pPr>
            <a:r>
              <a:rPr lang="en" sz="2400" b="1">
                <a:solidFill>
                  <a:schemeClr val="dk1"/>
                </a:solidFill>
                <a:latin typeface="+mn-lt"/>
              </a:rPr>
              <a:t>Demo</a:t>
            </a:r>
            <a:endParaRPr sz="2400">
              <a:solidFill>
                <a:schemeClr val="dk1"/>
              </a:solidFill>
              <a:latin typeface="+mn-lt"/>
              <a:ea typeface="Calibri"/>
              <a:cs typeface="Calibri"/>
              <a:sym typeface="Calibri"/>
            </a:endParaRPr>
          </a:p>
        </p:txBody>
      </p:sp>
      <p:pic>
        <p:nvPicPr>
          <p:cNvPr id="339" name="Google Shape;339;p39"/>
          <p:cNvPicPr preferRelativeResize="0"/>
          <p:nvPr/>
        </p:nvPicPr>
        <p:blipFill>
          <a:blip r:embed="rId5">
            <a:alphaModFix/>
          </a:blip>
          <a:stretch>
            <a:fillRect/>
          </a:stretch>
        </p:blipFill>
        <p:spPr>
          <a:xfrm>
            <a:off x="96775" y="674528"/>
            <a:ext cx="7402973" cy="4164172"/>
          </a:xfrm>
          <a:prstGeom prst="rect">
            <a:avLst/>
          </a:prstGeom>
          <a:noFill/>
          <a:ln>
            <a:noFill/>
          </a:ln>
        </p:spPr>
      </p:pic>
      <p:sp>
        <p:nvSpPr>
          <p:cNvPr id="340" name="Google Shape;340;p39"/>
          <p:cNvSpPr txBox="1"/>
          <p:nvPr/>
        </p:nvSpPr>
        <p:spPr>
          <a:xfrm>
            <a:off x="7499750" y="1630925"/>
            <a:ext cx="15708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Calibri"/>
              <a:buChar char="●"/>
            </a:pPr>
            <a:r>
              <a:rPr lang="en" dirty="0">
                <a:latin typeface="+mn-lt"/>
                <a:ea typeface="Calibri"/>
                <a:cs typeface="Calibri"/>
                <a:sym typeface="Calibri"/>
              </a:rPr>
              <a:t>Running on Localhost</a:t>
            </a:r>
            <a:endParaRPr dirty="0">
              <a:latin typeface="+mn-lt"/>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44"/>
        <p:cNvGrpSpPr/>
        <p:nvPr/>
      </p:nvGrpSpPr>
      <p:grpSpPr>
        <a:xfrm>
          <a:off x="0" y="0"/>
          <a:ext cx="0" cy="0"/>
          <a:chOff x="0" y="0"/>
          <a:chExt cx="0" cy="0"/>
        </a:xfrm>
      </p:grpSpPr>
      <p:grpSp>
        <p:nvGrpSpPr>
          <p:cNvPr id="345" name="Google Shape;345;p40"/>
          <p:cNvGrpSpPr/>
          <p:nvPr/>
        </p:nvGrpSpPr>
        <p:grpSpPr>
          <a:xfrm>
            <a:off x="8749773" y="267626"/>
            <a:ext cx="246723" cy="246723"/>
            <a:chOff x="0" y="0"/>
            <a:chExt cx="657929" cy="657929"/>
          </a:xfrm>
        </p:grpSpPr>
        <p:sp>
          <p:nvSpPr>
            <p:cNvPr id="346" name="Google Shape;346;p40"/>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47" name="Google Shape;347;p40"/>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348" name="Google Shape;348;p40"/>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349" name="Google Shape;349;p40"/>
          <p:cNvPicPr preferRelativeResize="0"/>
          <p:nvPr/>
        </p:nvPicPr>
        <p:blipFill rotWithShape="1">
          <a:blip r:embed="rId5">
            <a:alphaModFix/>
          </a:blip>
          <a:srcRect/>
          <a:stretch/>
        </p:blipFill>
        <p:spPr>
          <a:xfrm>
            <a:off x="784427" y="1009357"/>
            <a:ext cx="3787573" cy="3374383"/>
          </a:xfrm>
          <a:prstGeom prst="rect">
            <a:avLst/>
          </a:prstGeom>
          <a:noFill/>
          <a:ln>
            <a:noFill/>
          </a:ln>
        </p:spPr>
      </p:pic>
      <p:grpSp>
        <p:nvGrpSpPr>
          <p:cNvPr id="350" name="Google Shape;350;p40"/>
          <p:cNvGrpSpPr/>
          <p:nvPr/>
        </p:nvGrpSpPr>
        <p:grpSpPr>
          <a:xfrm>
            <a:off x="4716057" y="1009357"/>
            <a:ext cx="3034546" cy="3159543"/>
            <a:chOff x="0" y="0"/>
            <a:chExt cx="8092121" cy="8425450"/>
          </a:xfrm>
        </p:grpSpPr>
        <p:sp>
          <p:nvSpPr>
            <p:cNvPr id="351" name="Google Shape;351;p40"/>
            <p:cNvSpPr txBox="1"/>
            <p:nvPr/>
          </p:nvSpPr>
          <p:spPr>
            <a:xfrm>
              <a:off x="0" y="3296995"/>
              <a:ext cx="8092121" cy="2031326"/>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a:solidFill>
                    <a:srgbClr val="000000"/>
                  </a:solidFill>
                  <a:latin typeface="+mn-lt"/>
                  <a:ea typeface="Arial"/>
                  <a:cs typeface="Arial"/>
                  <a:sym typeface="Arial"/>
                </a:rPr>
                <a:t>Conclusion</a:t>
              </a:r>
              <a:endParaRPr sz="700">
                <a:latin typeface="+mn-lt"/>
              </a:endParaRPr>
            </a:p>
          </p:txBody>
        </p:sp>
        <p:sp>
          <p:nvSpPr>
            <p:cNvPr id="352" name="Google Shape;352;p40"/>
            <p:cNvSpPr/>
            <p:nvPr/>
          </p:nvSpPr>
          <p:spPr>
            <a:xfrm rot="10800000">
              <a:off x="4033361" y="0"/>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353" name="Google Shape;353;p40"/>
            <p:cNvSpPr/>
            <p:nvPr/>
          </p:nvSpPr>
          <p:spPr>
            <a:xfrm rot="10800000">
              <a:off x="4033361" y="6462235"/>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357"/>
        <p:cNvGrpSpPr/>
        <p:nvPr/>
      </p:nvGrpSpPr>
      <p:grpSpPr>
        <a:xfrm>
          <a:off x="0" y="0"/>
          <a:ext cx="0" cy="0"/>
          <a:chOff x="0" y="0"/>
          <a:chExt cx="0" cy="0"/>
        </a:xfrm>
      </p:grpSpPr>
      <p:grpSp>
        <p:nvGrpSpPr>
          <p:cNvPr id="358" name="Google Shape;358;p41"/>
          <p:cNvGrpSpPr/>
          <p:nvPr/>
        </p:nvGrpSpPr>
        <p:grpSpPr>
          <a:xfrm>
            <a:off x="8749773" y="267626"/>
            <a:ext cx="246723" cy="246723"/>
            <a:chOff x="0" y="0"/>
            <a:chExt cx="657929" cy="657929"/>
          </a:xfrm>
        </p:grpSpPr>
        <p:sp>
          <p:nvSpPr>
            <p:cNvPr id="359" name="Google Shape;359;p41"/>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360" name="Google Shape;360;p41"/>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361" name="Google Shape;361;p41"/>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362" name="Google Shape;362;p41"/>
          <p:cNvPicPr preferRelativeResize="0"/>
          <p:nvPr/>
        </p:nvPicPr>
        <p:blipFill rotWithShape="1">
          <a:blip r:embed="rId5">
            <a:alphaModFix/>
          </a:blip>
          <a:srcRect/>
          <a:stretch/>
        </p:blipFill>
        <p:spPr>
          <a:xfrm flipH="1">
            <a:off x="6707405" y="4083150"/>
            <a:ext cx="1928918" cy="904653"/>
          </a:xfrm>
          <a:prstGeom prst="rect">
            <a:avLst/>
          </a:prstGeom>
          <a:noFill/>
          <a:ln>
            <a:noFill/>
          </a:ln>
        </p:spPr>
      </p:pic>
      <p:grpSp>
        <p:nvGrpSpPr>
          <p:cNvPr id="363" name="Google Shape;363;p41"/>
          <p:cNvGrpSpPr/>
          <p:nvPr/>
        </p:nvGrpSpPr>
        <p:grpSpPr>
          <a:xfrm>
            <a:off x="2688745" y="732019"/>
            <a:ext cx="3768522" cy="3774409"/>
            <a:chOff x="2675582" y="676586"/>
            <a:chExt cx="3793942" cy="3790328"/>
          </a:xfrm>
        </p:grpSpPr>
        <p:sp>
          <p:nvSpPr>
            <p:cNvPr id="364" name="Google Shape;364;p41"/>
            <p:cNvSpPr/>
            <p:nvPr/>
          </p:nvSpPr>
          <p:spPr>
            <a:xfrm rot="-7199815">
              <a:off x="3183352" y="1184485"/>
              <a:ext cx="2774659" cy="2774659"/>
            </a:xfrm>
            <a:prstGeom prst="blockArc">
              <a:avLst>
                <a:gd name="adj1" fmla="val 12622480"/>
                <a:gd name="adj2" fmla="val 18176457"/>
                <a:gd name="adj3" fmla="val 20786"/>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65" name="Google Shape;365;p41"/>
            <p:cNvSpPr/>
            <p:nvPr/>
          </p:nvSpPr>
          <p:spPr>
            <a:xfrm rot="-1799815">
              <a:off x="3183352" y="1184357"/>
              <a:ext cx="2774659" cy="2774659"/>
            </a:xfrm>
            <a:prstGeom prst="blockArc">
              <a:avLst>
                <a:gd name="adj1" fmla="val 12622480"/>
                <a:gd name="adj2" fmla="val 18176457"/>
                <a:gd name="adj3" fmla="val 20786"/>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66" name="Google Shape;366;p41"/>
            <p:cNvSpPr/>
            <p:nvPr/>
          </p:nvSpPr>
          <p:spPr>
            <a:xfrm rot="3600185">
              <a:off x="3187094" y="1184439"/>
              <a:ext cx="2774659" cy="2774659"/>
            </a:xfrm>
            <a:prstGeom prst="blockArc">
              <a:avLst>
                <a:gd name="adj1" fmla="val 12564381"/>
                <a:gd name="adj2" fmla="val 18346131"/>
                <a:gd name="adj3" fmla="val 20844"/>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67" name="Google Shape;367;p41"/>
            <p:cNvSpPr/>
            <p:nvPr/>
          </p:nvSpPr>
          <p:spPr>
            <a:xfrm rot="9000185">
              <a:off x="3185977" y="1184485"/>
              <a:ext cx="2774659" cy="2774659"/>
            </a:xfrm>
            <a:prstGeom prst="blockArc">
              <a:avLst>
                <a:gd name="adj1" fmla="val 12622480"/>
                <a:gd name="adj2" fmla="val 18081133"/>
                <a:gd name="adj3" fmla="val 20809"/>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68" name="Google Shape;368;p41"/>
            <p:cNvGrpSpPr/>
            <p:nvPr/>
          </p:nvGrpSpPr>
          <p:grpSpPr>
            <a:xfrm rot="5400000">
              <a:off x="5379663" y="2278951"/>
              <a:ext cx="585001" cy="585472"/>
              <a:chOff x="1967628" y="812211"/>
              <a:chExt cx="588000" cy="588000"/>
            </a:xfrm>
          </p:grpSpPr>
          <p:sp>
            <p:nvSpPr>
              <p:cNvPr id="369" name="Google Shape;369;p41"/>
              <p:cNvSpPr/>
              <p:nvPr/>
            </p:nvSpPr>
            <p:spPr>
              <a:xfrm rot="39023">
                <a:off x="1970909" y="815492"/>
                <a:ext cx="581437" cy="581437"/>
              </a:xfrm>
              <a:prstGeom prst="pie">
                <a:avLst>
                  <a:gd name="adj1" fmla="val 6190354"/>
                  <a:gd name="adj2" fmla="val 14996165"/>
                </a:avLst>
              </a:prstGeom>
              <a:solidFill>
                <a:srgbClr val="1B786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70" name="Google Shape;370;p41"/>
              <p:cNvSpPr/>
              <p:nvPr/>
            </p:nvSpPr>
            <p:spPr>
              <a:xfrm rot="10800000">
                <a:off x="1970875" y="815525"/>
                <a:ext cx="581400" cy="581400"/>
              </a:xfrm>
              <a:prstGeom prst="pie">
                <a:avLst>
                  <a:gd name="adj1" fmla="val 4028252"/>
                  <a:gd name="adj2" fmla="val 17183677"/>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71" name="Google Shape;371;p41"/>
            <p:cNvGrpSpPr/>
            <p:nvPr/>
          </p:nvGrpSpPr>
          <p:grpSpPr>
            <a:xfrm rot="10800000">
              <a:off x="4280709" y="3378529"/>
              <a:ext cx="585001" cy="585472"/>
              <a:chOff x="1967628" y="812211"/>
              <a:chExt cx="588000" cy="588000"/>
            </a:xfrm>
          </p:grpSpPr>
          <p:sp>
            <p:nvSpPr>
              <p:cNvPr id="372" name="Google Shape;372;p41"/>
              <p:cNvSpPr/>
              <p:nvPr/>
            </p:nvSpPr>
            <p:spPr>
              <a:xfrm rot="39023">
                <a:off x="1970909" y="815492"/>
                <a:ext cx="581437" cy="581437"/>
              </a:xfrm>
              <a:prstGeom prst="pie">
                <a:avLst>
                  <a:gd name="adj1" fmla="val 6190354"/>
                  <a:gd name="adj2" fmla="val 14996165"/>
                </a:avLst>
              </a:prstGeom>
              <a:solidFill>
                <a:srgbClr val="1D7E7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73" name="Google Shape;373;p41"/>
              <p:cNvSpPr/>
              <p:nvPr/>
            </p:nvSpPr>
            <p:spPr>
              <a:xfrm rot="10800000">
                <a:off x="1970875" y="815525"/>
                <a:ext cx="581400" cy="581400"/>
              </a:xfrm>
              <a:prstGeom prst="pie">
                <a:avLst>
                  <a:gd name="adj1" fmla="val 4028252"/>
                  <a:gd name="adj2" fmla="val 17183677"/>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74" name="Google Shape;374;p41"/>
            <p:cNvGrpSpPr/>
            <p:nvPr/>
          </p:nvGrpSpPr>
          <p:grpSpPr>
            <a:xfrm rot="-5400000">
              <a:off x="3179922" y="2281478"/>
              <a:ext cx="585001" cy="585472"/>
              <a:chOff x="1967628" y="812211"/>
              <a:chExt cx="588000" cy="588000"/>
            </a:xfrm>
          </p:grpSpPr>
          <p:sp>
            <p:nvSpPr>
              <p:cNvPr id="375" name="Google Shape;375;p41"/>
              <p:cNvSpPr/>
              <p:nvPr/>
            </p:nvSpPr>
            <p:spPr>
              <a:xfrm rot="39023">
                <a:off x="1970909" y="815492"/>
                <a:ext cx="581437" cy="581437"/>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76" name="Google Shape;376;p41"/>
              <p:cNvSpPr/>
              <p:nvPr/>
            </p:nvSpPr>
            <p:spPr>
              <a:xfrm rot="10800000">
                <a:off x="1970875" y="815525"/>
                <a:ext cx="581400" cy="581400"/>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77" name="Google Shape;377;p41"/>
            <p:cNvSpPr txBox="1"/>
            <p:nvPr/>
          </p:nvSpPr>
          <p:spPr>
            <a:xfrm>
              <a:off x="3214513"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mn-lt"/>
                  <a:ea typeface="Roboto"/>
                  <a:cs typeface="Roboto"/>
                  <a:sym typeface="Roboto"/>
                </a:rPr>
                <a:t>01</a:t>
              </a:r>
              <a:endParaRPr sz="1600" b="1">
                <a:solidFill>
                  <a:srgbClr val="FFFFFF"/>
                </a:solidFill>
                <a:latin typeface="+mn-lt"/>
                <a:ea typeface="Roboto"/>
                <a:cs typeface="Roboto"/>
                <a:sym typeface="Roboto"/>
              </a:endParaRPr>
            </a:p>
          </p:txBody>
        </p:sp>
        <p:sp>
          <p:nvSpPr>
            <p:cNvPr id="378" name="Google Shape;378;p41"/>
            <p:cNvSpPr txBox="1"/>
            <p:nvPr/>
          </p:nvSpPr>
          <p:spPr>
            <a:xfrm>
              <a:off x="4335750" y="346030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mn-lt"/>
                  <a:ea typeface="Roboto"/>
                  <a:cs typeface="Roboto"/>
                  <a:sym typeface="Roboto"/>
                </a:rPr>
                <a:t>02</a:t>
              </a:r>
              <a:endParaRPr sz="1600" b="1">
                <a:solidFill>
                  <a:srgbClr val="FFFFFF"/>
                </a:solidFill>
                <a:latin typeface="+mn-lt"/>
                <a:ea typeface="Roboto"/>
                <a:cs typeface="Roboto"/>
                <a:sym typeface="Roboto"/>
              </a:endParaRPr>
            </a:p>
          </p:txBody>
        </p:sp>
        <p:sp>
          <p:nvSpPr>
            <p:cNvPr id="379" name="Google Shape;379;p41"/>
            <p:cNvSpPr txBox="1"/>
            <p:nvPr/>
          </p:nvSpPr>
          <p:spPr>
            <a:xfrm>
              <a:off x="5419402"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mn-lt"/>
                  <a:ea typeface="Roboto"/>
                  <a:cs typeface="Roboto"/>
                  <a:sym typeface="Roboto"/>
                </a:rPr>
                <a:t>03</a:t>
              </a:r>
              <a:endParaRPr sz="1600" b="1">
                <a:solidFill>
                  <a:srgbClr val="FFFFFF"/>
                </a:solidFill>
                <a:latin typeface="+mn-lt"/>
                <a:ea typeface="Roboto"/>
                <a:cs typeface="Roboto"/>
                <a:sym typeface="Roboto"/>
              </a:endParaRPr>
            </a:p>
          </p:txBody>
        </p:sp>
        <p:grpSp>
          <p:nvGrpSpPr>
            <p:cNvPr id="380" name="Google Shape;380;p41"/>
            <p:cNvGrpSpPr/>
            <p:nvPr/>
          </p:nvGrpSpPr>
          <p:grpSpPr>
            <a:xfrm>
              <a:off x="4261689" y="1180926"/>
              <a:ext cx="585001" cy="585530"/>
              <a:chOff x="1967628" y="812211"/>
              <a:chExt cx="588000" cy="588000"/>
            </a:xfrm>
          </p:grpSpPr>
          <p:sp>
            <p:nvSpPr>
              <p:cNvPr id="381" name="Google Shape;381;p41"/>
              <p:cNvSpPr/>
              <p:nvPr/>
            </p:nvSpPr>
            <p:spPr>
              <a:xfrm rot="39023">
                <a:off x="1970909" y="815492"/>
                <a:ext cx="581437" cy="581437"/>
              </a:xfrm>
              <a:prstGeom prst="pie">
                <a:avLst>
                  <a:gd name="adj1" fmla="val 6190354"/>
                  <a:gd name="adj2" fmla="val 14996165"/>
                </a:avLst>
              </a:prstGeom>
              <a:solidFill>
                <a:srgbClr val="155B5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82" name="Google Shape;382;p41"/>
              <p:cNvSpPr/>
              <p:nvPr/>
            </p:nvSpPr>
            <p:spPr>
              <a:xfrm rot="10800000">
                <a:off x="1970875" y="815525"/>
                <a:ext cx="581400" cy="581400"/>
              </a:xfrm>
              <a:prstGeom prst="pie">
                <a:avLst>
                  <a:gd name="adj1" fmla="val 4028252"/>
                  <a:gd name="adj2" fmla="val 17183677"/>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83" name="Google Shape;383;p41"/>
            <p:cNvSpPr txBox="1"/>
            <p:nvPr/>
          </p:nvSpPr>
          <p:spPr>
            <a:xfrm>
              <a:off x="4335750" y="125444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mn-lt"/>
                  <a:ea typeface="Roboto"/>
                  <a:cs typeface="Roboto"/>
                  <a:sym typeface="Roboto"/>
                </a:rPr>
                <a:t>04</a:t>
              </a:r>
              <a:endParaRPr sz="1600" b="1">
                <a:solidFill>
                  <a:srgbClr val="FFFFFF"/>
                </a:solidFill>
                <a:latin typeface="+mn-lt"/>
                <a:ea typeface="Roboto"/>
                <a:cs typeface="Roboto"/>
                <a:sym typeface="Roboto"/>
              </a:endParaRPr>
            </a:p>
          </p:txBody>
        </p:sp>
      </p:grpSp>
      <p:grpSp>
        <p:nvGrpSpPr>
          <p:cNvPr id="384" name="Google Shape;384;p41"/>
          <p:cNvGrpSpPr/>
          <p:nvPr/>
        </p:nvGrpSpPr>
        <p:grpSpPr>
          <a:xfrm>
            <a:off x="323500" y="1240650"/>
            <a:ext cx="3362713" cy="1289700"/>
            <a:chOff x="323500" y="1240650"/>
            <a:chExt cx="3362713" cy="1289700"/>
          </a:xfrm>
        </p:grpSpPr>
        <p:sp>
          <p:nvSpPr>
            <p:cNvPr id="385" name="Google Shape;385;p41"/>
            <p:cNvSpPr txBox="1"/>
            <p:nvPr/>
          </p:nvSpPr>
          <p:spPr>
            <a:xfrm>
              <a:off x="323500" y="1240650"/>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dirty="0">
                  <a:latin typeface="+mn-lt"/>
                </a:rPr>
                <a:t>Mechanized</a:t>
              </a:r>
              <a:r>
                <a:rPr lang="en-US" sz="1800" b="0" i="0" u="none" strike="noStrike" dirty="0">
                  <a:solidFill>
                    <a:srgbClr val="000000"/>
                  </a:solidFill>
                  <a:effectLst/>
                  <a:latin typeface="+mn-lt"/>
                </a:rPr>
                <a:t> for 24 hours a day</a:t>
              </a:r>
              <a:endParaRPr sz="800" b="1" dirty="0">
                <a:latin typeface="+mn-lt"/>
                <a:ea typeface="Roboto"/>
                <a:cs typeface="Roboto"/>
                <a:sym typeface="Roboto"/>
              </a:endParaRPr>
            </a:p>
          </p:txBody>
        </p:sp>
        <p:cxnSp>
          <p:nvCxnSpPr>
            <p:cNvPr id="386" name="Google Shape;386;p41"/>
            <p:cNvCxnSpPr/>
            <p:nvPr/>
          </p:nvCxnSpPr>
          <p:spPr>
            <a:xfrm rot="10800000">
              <a:off x="2641913" y="1831625"/>
              <a:ext cx="1044300" cy="0"/>
            </a:xfrm>
            <a:prstGeom prst="straightConnector1">
              <a:avLst/>
            </a:prstGeom>
            <a:noFill/>
            <a:ln w="9525" cap="flat" cmpd="sng">
              <a:solidFill>
                <a:srgbClr val="1F887E"/>
              </a:solidFill>
              <a:prstDash val="solid"/>
              <a:round/>
              <a:headEnd type="none" w="sm" len="sm"/>
              <a:tailEnd type="oval" w="med" len="med"/>
            </a:ln>
          </p:spPr>
        </p:cxnSp>
      </p:grpSp>
      <p:grpSp>
        <p:nvGrpSpPr>
          <p:cNvPr id="387" name="Google Shape;387;p41"/>
          <p:cNvGrpSpPr/>
          <p:nvPr/>
        </p:nvGrpSpPr>
        <p:grpSpPr>
          <a:xfrm>
            <a:off x="394328" y="2844575"/>
            <a:ext cx="3558585" cy="1289700"/>
            <a:chOff x="394328" y="2844575"/>
            <a:chExt cx="3558585" cy="1289700"/>
          </a:xfrm>
        </p:grpSpPr>
        <p:sp>
          <p:nvSpPr>
            <p:cNvPr id="388" name="Google Shape;388;p41"/>
            <p:cNvSpPr txBox="1"/>
            <p:nvPr/>
          </p:nvSpPr>
          <p:spPr>
            <a:xfrm>
              <a:off x="394328" y="2844575"/>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dirty="0">
                  <a:latin typeface="+mn-lt"/>
                  <a:ea typeface="Roboto"/>
                  <a:cs typeface="Roboto"/>
                  <a:sym typeface="Roboto"/>
                </a:rPr>
                <a:t>Chatting agent to reduce loneliness</a:t>
              </a:r>
              <a:endParaRPr sz="800" b="1" dirty="0">
                <a:latin typeface="+mn-lt"/>
                <a:ea typeface="Roboto"/>
                <a:cs typeface="Roboto"/>
                <a:sym typeface="Roboto"/>
              </a:endParaRPr>
            </a:p>
          </p:txBody>
        </p:sp>
        <p:cxnSp>
          <p:nvCxnSpPr>
            <p:cNvPr id="389" name="Google Shape;389;p41"/>
            <p:cNvCxnSpPr/>
            <p:nvPr/>
          </p:nvCxnSpPr>
          <p:spPr>
            <a:xfrm rot="10800000">
              <a:off x="2641913" y="3489425"/>
              <a:ext cx="1311000" cy="0"/>
            </a:xfrm>
            <a:prstGeom prst="straightConnector1">
              <a:avLst/>
            </a:prstGeom>
            <a:noFill/>
            <a:ln w="9525" cap="flat" cmpd="sng">
              <a:solidFill>
                <a:srgbClr val="1D7E74"/>
              </a:solidFill>
              <a:prstDash val="solid"/>
              <a:round/>
              <a:headEnd type="none" w="sm" len="sm"/>
              <a:tailEnd type="oval" w="med" len="med"/>
            </a:ln>
          </p:spPr>
        </p:cxnSp>
      </p:grpSp>
      <p:grpSp>
        <p:nvGrpSpPr>
          <p:cNvPr id="390" name="Google Shape;390;p41"/>
          <p:cNvGrpSpPr/>
          <p:nvPr/>
        </p:nvGrpSpPr>
        <p:grpSpPr>
          <a:xfrm>
            <a:off x="4912349" y="1060350"/>
            <a:ext cx="3960785" cy="1289700"/>
            <a:chOff x="5209825" y="1060350"/>
            <a:chExt cx="3501590" cy="1289700"/>
          </a:xfrm>
        </p:grpSpPr>
        <p:sp>
          <p:nvSpPr>
            <p:cNvPr id="391" name="Google Shape;391;p41"/>
            <p:cNvSpPr txBox="1"/>
            <p:nvPr/>
          </p:nvSpPr>
          <p:spPr>
            <a:xfrm>
              <a:off x="6587415" y="10603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latin typeface="+mn-lt"/>
                  <a:ea typeface="Roboto"/>
                  <a:cs typeface="Roboto"/>
                  <a:sym typeface="Roboto"/>
                </a:rPr>
                <a:t>Schedules meeting/Appointment</a:t>
              </a:r>
              <a:endParaRPr sz="1800" dirty="0">
                <a:latin typeface="+mn-lt"/>
                <a:ea typeface="Roboto"/>
                <a:cs typeface="Roboto"/>
                <a:sym typeface="Roboto"/>
              </a:endParaRPr>
            </a:p>
          </p:txBody>
        </p:sp>
        <p:cxnSp>
          <p:nvCxnSpPr>
            <p:cNvPr id="392" name="Google Shape;392;p41"/>
            <p:cNvCxnSpPr/>
            <p:nvPr/>
          </p:nvCxnSpPr>
          <p:spPr>
            <a:xfrm>
              <a:off x="5209825" y="1705200"/>
              <a:ext cx="1286700" cy="0"/>
            </a:xfrm>
            <a:prstGeom prst="straightConnector1">
              <a:avLst/>
            </a:prstGeom>
            <a:noFill/>
            <a:ln w="9525" cap="flat" cmpd="sng">
              <a:solidFill>
                <a:srgbClr val="155B54"/>
              </a:solidFill>
              <a:prstDash val="solid"/>
              <a:round/>
              <a:headEnd type="none" w="sm" len="sm"/>
              <a:tailEnd type="oval" w="med" len="med"/>
            </a:ln>
          </p:spPr>
        </p:cxnSp>
      </p:grpSp>
      <p:grpSp>
        <p:nvGrpSpPr>
          <p:cNvPr id="393" name="Google Shape;393;p41"/>
          <p:cNvGrpSpPr/>
          <p:nvPr/>
        </p:nvGrpSpPr>
        <p:grpSpPr>
          <a:xfrm>
            <a:off x="5255750" y="2955475"/>
            <a:ext cx="3911498" cy="1030665"/>
            <a:chOff x="5209825" y="2955475"/>
            <a:chExt cx="3911498" cy="1030665"/>
          </a:xfrm>
        </p:grpSpPr>
        <p:sp>
          <p:nvSpPr>
            <p:cNvPr id="394" name="Google Shape;394;p41"/>
            <p:cNvSpPr txBox="1"/>
            <p:nvPr/>
          </p:nvSpPr>
          <p:spPr>
            <a:xfrm>
              <a:off x="6463325" y="2955475"/>
              <a:ext cx="2657998" cy="103066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latin typeface="+mn-lt"/>
                  <a:ea typeface="Roboto"/>
                  <a:cs typeface="Roboto"/>
                  <a:sym typeface="Roboto"/>
                </a:rPr>
                <a:t>It can take voice queries as input using voice to text extraction feature.</a:t>
              </a:r>
              <a:endParaRPr sz="1800" dirty="0">
                <a:latin typeface="+mn-lt"/>
                <a:ea typeface="Roboto"/>
                <a:cs typeface="Roboto"/>
                <a:sym typeface="Roboto"/>
              </a:endParaRPr>
            </a:p>
          </p:txBody>
        </p:sp>
        <p:cxnSp>
          <p:nvCxnSpPr>
            <p:cNvPr id="395" name="Google Shape;395;p41"/>
            <p:cNvCxnSpPr/>
            <p:nvPr/>
          </p:nvCxnSpPr>
          <p:spPr>
            <a:xfrm>
              <a:off x="5209825" y="3648300"/>
              <a:ext cx="1286700" cy="0"/>
            </a:xfrm>
            <a:prstGeom prst="straightConnector1">
              <a:avLst/>
            </a:prstGeom>
            <a:noFill/>
            <a:ln w="9525" cap="flat" cmpd="sng">
              <a:solidFill>
                <a:srgbClr val="1B786E"/>
              </a:solidFill>
              <a:prstDash val="solid"/>
              <a:round/>
              <a:headEnd type="none" w="sm" len="sm"/>
              <a:tailEnd type="oval" w="med" len="med"/>
            </a:ln>
          </p:spPr>
        </p:cxn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B48AB"/>
        </a:solidFill>
        <a:effectLst/>
      </p:bgPr>
    </p:bg>
    <p:spTree>
      <p:nvGrpSpPr>
        <p:cNvPr id="1" name="Shape 399"/>
        <p:cNvGrpSpPr/>
        <p:nvPr/>
      </p:nvGrpSpPr>
      <p:grpSpPr>
        <a:xfrm>
          <a:off x="0" y="0"/>
          <a:ext cx="0" cy="0"/>
          <a:chOff x="0" y="0"/>
          <a:chExt cx="0" cy="0"/>
        </a:xfrm>
      </p:grpSpPr>
      <p:grpSp>
        <p:nvGrpSpPr>
          <p:cNvPr id="400" name="Google Shape;400;p42"/>
          <p:cNvGrpSpPr/>
          <p:nvPr/>
        </p:nvGrpSpPr>
        <p:grpSpPr>
          <a:xfrm>
            <a:off x="3126950" y="2118500"/>
            <a:ext cx="3344601" cy="2341723"/>
            <a:chOff x="-1211867" y="-745118"/>
            <a:chExt cx="8918936" cy="6244595"/>
          </a:xfrm>
        </p:grpSpPr>
        <p:sp>
          <p:nvSpPr>
            <p:cNvPr id="401" name="Google Shape;401;p42"/>
            <p:cNvSpPr txBox="1"/>
            <p:nvPr/>
          </p:nvSpPr>
          <p:spPr>
            <a:xfrm>
              <a:off x="-1211867" y="-745118"/>
              <a:ext cx="7706999" cy="157992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3500">
                  <a:solidFill>
                    <a:srgbClr val="FFFFFF"/>
                  </a:solidFill>
                  <a:latin typeface="+mn-lt"/>
                  <a:ea typeface="Arial"/>
                  <a:cs typeface="Arial"/>
                  <a:sym typeface="Arial"/>
                </a:rPr>
                <a:t>THANK YOU</a:t>
              </a:r>
              <a:endParaRPr sz="700">
                <a:latin typeface="+mn-lt"/>
              </a:endParaRPr>
            </a:p>
          </p:txBody>
        </p:sp>
        <p:sp>
          <p:nvSpPr>
            <p:cNvPr id="402" name="Google Shape;402;p42"/>
            <p:cNvSpPr txBox="1"/>
            <p:nvPr/>
          </p:nvSpPr>
          <p:spPr>
            <a:xfrm>
              <a:off x="0" y="4370962"/>
              <a:ext cx="7707069" cy="1128515"/>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endParaRPr sz="2500">
                <a:solidFill>
                  <a:srgbClr val="FFFFFF"/>
                </a:solidFill>
                <a:latin typeface="+mn-lt"/>
                <a:ea typeface="Arial"/>
                <a:cs typeface="Arial"/>
                <a:sym typeface="Arial"/>
              </a:endParaRPr>
            </a:p>
          </p:txBody>
        </p:sp>
      </p:grpSp>
      <p:grpSp>
        <p:nvGrpSpPr>
          <p:cNvPr id="403" name="Google Shape;403;p42"/>
          <p:cNvGrpSpPr/>
          <p:nvPr/>
        </p:nvGrpSpPr>
        <p:grpSpPr>
          <a:xfrm>
            <a:off x="8749773" y="267626"/>
            <a:ext cx="246723" cy="246723"/>
            <a:chOff x="0" y="0"/>
            <a:chExt cx="657929" cy="657929"/>
          </a:xfrm>
        </p:grpSpPr>
        <p:sp>
          <p:nvSpPr>
            <p:cNvPr id="404" name="Google Shape;404;p42"/>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405" name="Google Shape;405;p42"/>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406" name="Google Shape;406;p42"/>
          <p:cNvPicPr preferRelativeResize="0"/>
          <p:nvPr/>
        </p:nvPicPr>
        <p:blipFill rotWithShape="1">
          <a:blip r:embed="rId4">
            <a:alphaModFix/>
          </a:blip>
          <a:srcRect/>
          <a:stretch/>
        </p:blipFill>
        <p:spPr>
          <a:xfrm>
            <a:off x="8749773" y="4776121"/>
            <a:ext cx="197453" cy="13139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144"/>
        <p:cNvGrpSpPr/>
        <p:nvPr/>
      </p:nvGrpSpPr>
      <p:grpSpPr>
        <a:xfrm>
          <a:off x="0" y="0"/>
          <a:ext cx="0" cy="0"/>
          <a:chOff x="0" y="0"/>
          <a:chExt cx="0" cy="0"/>
        </a:xfrm>
      </p:grpSpPr>
      <p:grpSp>
        <p:nvGrpSpPr>
          <p:cNvPr id="145" name="Google Shape;145;p26"/>
          <p:cNvGrpSpPr/>
          <p:nvPr/>
        </p:nvGrpSpPr>
        <p:grpSpPr>
          <a:xfrm>
            <a:off x="8749773" y="267626"/>
            <a:ext cx="246723" cy="246723"/>
            <a:chOff x="0" y="0"/>
            <a:chExt cx="657929" cy="657929"/>
          </a:xfrm>
        </p:grpSpPr>
        <p:sp>
          <p:nvSpPr>
            <p:cNvPr id="146" name="Google Shape;146;p26"/>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147" name="Google Shape;147;p26"/>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148" name="Google Shape;148;p26"/>
          <p:cNvPicPr preferRelativeResize="0"/>
          <p:nvPr/>
        </p:nvPicPr>
        <p:blipFill rotWithShape="1">
          <a:blip r:embed="rId4">
            <a:alphaModFix/>
          </a:blip>
          <a:srcRect/>
          <a:stretch/>
        </p:blipFill>
        <p:spPr>
          <a:xfrm>
            <a:off x="704460" y="1009357"/>
            <a:ext cx="3313061" cy="3380675"/>
          </a:xfrm>
          <a:prstGeom prst="rect">
            <a:avLst/>
          </a:prstGeom>
          <a:noFill/>
          <a:ln>
            <a:noFill/>
          </a:ln>
        </p:spPr>
      </p:pic>
      <p:pic>
        <p:nvPicPr>
          <p:cNvPr id="149" name="Google Shape;149;p26"/>
          <p:cNvPicPr preferRelativeResize="0"/>
          <p:nvPr/>
        </p:nvPicPr>
        <p:blipFill rotWithShape="1">
          <a:blip r:embed="rId5">
            <a:alphaModFix/>
          </a:blip>
          <a:srcRect/>
          <a:stretch/>
        </p:blipFill>
        <p:spPr>
          <a:xfrm>
            <a:off x="8749773" y="4776121"/>
            <a:ext cx="197453" cy="131397"/>
          </a:xfrm>
          <a:prstGeom prst="rect">
            <a:avLst/>
          </a:prstGeom>
          <a:noFill/>
          <a:ln>
            <a:noFill/>
          </a:ln>
        </p:spPr>
      </p:pic>
      <p:grpSp>
        <p:nvGrpSpPr>
          <p:cNvPr id="150" name="Google Shape;150;p26"/>
          <p:cNvGrpSpPr/>
          <p:nvPr/>
        </p:nvGrpSpPr>
        <p:grpSpPr>
          <a:xfrm>
            <a:off x="4628320" y="555471"/>
            <a:ext cx="4992726" cy="3117346"/>
            <a:chOff x="-1" y="-1643280"/>
            <a:chExt cx="13313937" cy="8312924"/>
          </a:xfrm>
        </p:grpSpPr>
        <p:sp>
          <p:nvSpPr>
            <p:cNvPr id="151" name="Google Shape;151;p26"/>
            <p:cNvSpPr txBox="1"/>
            <p:nvPr/>
          </p:nvSpPr>
          <p:spPr>
            <a:xfrm>
              <a:off x="-1" y="-1643280"/>
              <a:ext cx="8092121" cy="4062651"/>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Table of contents</a:t>
              </a:r>
              <a:endParaRPr sz="700" dirty="0">
                <a:latin typeface="+mn-lt"/>
              </a:endParaRPr>
            </a:p>
          </p:txBody>
        </p:sp>
        <p:sp>
          <p:nvSpPr>
            <p:cNvPr id="152" name="Google Shape;152;p26"/>
            <p:cNvSpPr txBox="1"/>
            <p:nvPr/>
          </p:nvSpPr>
          <p:spPr>
            <a:xfrm>
              <a:off x="1061036" y="2730102"/>
              <a:ext cx="12252900" cy="3939542"/>
            </a:xfrm>
            <a:prstGeom prst="rect">
              <a:avLst/>
            </a:prstGeom>
            <a:noFill/>
            <a:ln>
              <a:noFill/>
            </a:ln>
          </p:spPr>
          <p:txBody>
            <a:bodyPr spcFirstLastPara="1" wrap="square" lIns="0" tIns="0" rIns="0" bIns="0" anchor="t" anchorCtr="0">
              <a:spAutoFit/>
            </a:bodyPr>
            <a:lstStyle/>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Background Check</a:t>
              </a:r>
              <a:endParaRPr sz="700" dirty="0">
                <a:latin typeface="+mn-lt"/>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Process</a:t>
              </a:r>
              <a:endParaRPr sz="700" dirty="0">
                <a:latin typeface="+mn-lt"/>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b="0" i="0" u="none" strike="noStrike" dirty="0">
                  <a:solidFill>
                    <a:schemeClr val="dk1"/>
                  </a:solidFill>
                  <a:latin typeface="+mn-lt"/>
                  <a:ea typeface="Arial"/>
                  <a:cs typeface="Arial"/>
                  <a:sym typeface="Arial"/>
                </a:rPr>
                <a:t>Technicalities</a:t>
              </a:r>
              <a:endParaRPr sz="700" dirty="0">
                <a:latin typeface="+mn-lt"/>
              </a:endParaRPr>
            </a:p>
            <a:p>
              <a:pPr marL="228600" marR="0" lvl="0" indent="-228600" algn="l" rtl="0">
                <a:lnSpc>
                  <a:spcPct val="150000"/>
                </a:lnSpc>
                <a:spcBef>
                  <a:spcPts val="0"/>
                </a:spcBef>
                <a:spcAft>
                  <a:spcPts val="0"/>
                </a:spcAft>
                <a:buClr>
                  <a:schemeClr val="dk1"/>
                </a:buClr>
                <a:buSzPts val="1600"/>
                <a:buFont typeface="Noto Sans Symbols"/>
                <a:buChar char="❑"/>
              </a:pPr>
              <a:r>
                <a:rPr lang="en" sz="1600" dirty="0">
                  <a:solidFill>
                    <a:schemeClr val="dk1"/>
                  </a:solidFill>
                  <a:latin typeface="+mn-lt"/>
                  <a:ea typeface="Arial"/>
                  <a:cs typeface="Arial"/>
                  <a:sym typeface="Arial"/>
                </a:rPr>
                <a:t>Conclusion</a:t>
              </a:r>
              <a:endParaRPr sz="1600" b="0" i="0" u="none" strike="noStrike" dirty="0">
                <a:solidFill>
                  <a:schemeClr val="dk1"/>
                </a:solidFill>
                <a:latin typeface="+mn-lt"/>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156"/>
        <p:cNvGrpSpPr/>
        <p:nvPr/>
      </p:nvGrpSpPr>
      <p:grpSpPr>
        <a:xfrm>
          <a:off x="0" y="0"/>
          <a:ext cx="0" cy="0"/>
          <a:chOff x="0" y="0"/>
          <a:chExt cx="0" cy="0"/>
        </a:xfrm>
      </p:grpSpPr>
      <p:grpSp>
        <p:nvGrpSpPr>
          <p:cNvPr id="157" name="Google Shape;157;p27"/>
          <p:cNvGrpSpPr/>
          <p:nvPr/>
        </p:nvGrpSpPr>
        <p:grpSpPr>
          <a:xfrm>
            <a:off x="8749773" y="267626"/>
            <a:ext cx="246723" cy="246723"/>
            <a:chOff x="0" y="0"/>
            <a:chExt cx="657929" cy="657929"/>
          </a:xfrm>
        </p:grpSpPr>
        <p:sp>
          <p:nvSpPr>
            <p:cNvPr id="158" name="Google Shape;158;p27"/>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159" name="Google Shape;159;p27"/>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160" name="Google Shape;160;p27"/>
          <p:cNvPicPr preferRelativeResize="0"/>
          <p:nvPr/>
        </p:nvPicPr>
        <p:blipFill rotWithShape="1">
          <a:blip r:embed="rId4">
            <a:alphaModFix/>
          </a:blip>
          <a:srcRect/>
          <a:stretch/>
        </p:blipFill>
        <p:spPr>
          <a:xfrm>
            <a:off x="4504807" y="665159"/>
            <a:ext cx="3650930" cy="4040265"/>
          </a:xfrm>
          <a:prstGeom prst="rect">
            <a:avLst/>
          </a:prstGeom>
          <a:noFill/>
          <a:ln>
            <a:noFill/>
          </a:ln>
        </p:spPr>
      </p:pic>
      <p:pic>
        <p:nvPicPr>
          <p:cNvPr id="161" name="Google Shape;161;p27"/>
          <p:cNvPicPr preferRelativeResize="0"/>
          <p:nvPr/>
        </p:nvPicPr>
        <p:blipFill rotWithShape="1">
          <a:blip r:embed="rId5">
            <a:alphaModFix/>
          </a:blip>
          <a:srcRect/>
          <a:stretch/>
        </p:blipFill>
        <p:spPr>
          <a:xfrm>
            <a:off x="8749773" y="4776121"/>
            <a:ext cx="197453" cy="131397"/>
          </a:xfrm>
          <a:prstGeom prst="rect">
            <a:avLst/>
          </a:prstGeom>
          <a:noFill/>
          <a:ln>
            <a:noFill/>
          </a:ln>
        </p:spPr>
      </p:pic>
      <p:grpSp>
        <p:nvGrpSpPr>
          <p:cNvPr id="162" name="Google Shape;162;p27"/>
          <p:cNvGrpSpPr/>
          <p:nvPr/>
        </p:nvGrpSpPr>
        <p:grpSpPr>
          <a:xfrm>
            <a:off x="768035" y="1009357"/>
            <a:ext cx="3613500" cy="2831999"/>
            <a:chOff x="0" y="0"/>
            <a:chExt cx="8092200" cy="7551998"/>
          </a:xfrm>
        </p:grpSpPr>
        <p:sp>
          <p:nvSpPr>
            <p:cNvPr id="163" name="Google Shape;163;p27"/>
            <p:cNvSpPr txBox="1"/>
            <p:nvPr/>
          </p:nvSpPr>
          <p:spPr>
            <a:xfrm>
              <a:off x="0" y="1813827"/>
              <a:ext cx="8092200" cy="4062651"/>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Background Check</a:t>
              </a:r>
              <a:endParaRPr sz="700" dirty="0">
                <a:latin typeface="+mn-lt"/>
              </a:endParaRPr>
            </a:p>
          </p:txBody>
        </p:sp>
        <p:sp>
          <p:nvSpPr>
            <p:cNvPr id="164" name="Google Shape;164;p27"/>
            <p:cNvSpPr/>
            <p:nvPr/>
          </p:nvSpPr>
          <p:spPr>
            <a:xfrm rot="10800000">
              <a:off x="4033361" y="0"/>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165" name="Google Shape;165;p27"/>
            <p:cNvSpPr/>
            <p:nvPr/>
          </p:nvSpPr>
          <p:spPr>
            <a:xfrm rot="10800000">
              <a:off x="4033361" y="5588783"/>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169"/>
        <p:cNvGrpSpPr/>
        <p:nvPr/>
      </p:nvGrpSpPr>
      <p:grpSpPr>
        <a:xfrm>
          <a:off x="0" y="0"/>
          <a:ext cx="0" cy="0"/>
          <a:chOff x="0" y="0"/>
          <a:chExt cx="0" cy="0"/>
        </a:xfrm>
      </p:grpSpPr>
      <p:grpSp>
        <p:nvGrpSpPr>
          <p:cNvPr id="170" name="Google Shape;170;p28"/>
          <p:cNvGrpSpPr/>
          <p:nvPr/>
        </p:nvGrpSpPr>
        <p:grpSpPr>
          <a:xfrm>
            <a:off x="8749773" y="267626"/>
            <a:ext cx="246723" cy="246723"/>
            <a:chOff x="0" y="0"/>
            <a:chExt cx="657929" cy="657929"/>
          </a:xfrm>
        </p:grpSpPr>
        <p:sp>
          <p:nvSpPr>
            <p:cNvPr id="171" name="Google Shape;171;p28"/>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172" name="Google Shape;172;p28"/>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sp>
        <p:nvSpPr>
          <p:cNvPr id="176" name="Google Shape;176;p28"/>
          <p:cNvSpPr txBox="1"/>
          <p:nvPr/>
        </p:nvSpPr>
        <p:spPr>
          <a:xfrm>
            <a:off x="2895601" y="759144"/>
            <a:ext cx="3573300" cy="761747"/>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The Problem</a:t>
            </a:r>
            <a:endParaRPr sz="700" dirty="0">
              <a:latin typeface="+mn-lt"/>
            </a:endParaRPr>
          </a:p>
        </p:txBody>
      </p:sp>
      <p:sp>
        <p:nvSpPr>
          <p:cNvPr id="178" name="Google Shape;178;p28"/>
          <p:cNvSpPr txBox="1"/>
          <p:nvPr/>
        </p:nvSpPr>
        <p:spPr>
          <a:xfrm>
            <a:off x="474923" y="1787491"/>
            <a:ext cx="4841356" cy="2769989"/>
          </a:xfrm>
          <a:prstGeom prst="rect">
            <a:avLst/>
          </a:prstGeom>
          <a:noFill/>
          <a:ln>
            <a:noFill/>
          </a:ln>
        </p:spPr>
        <p:txBody>
          <a:bodyPr spcFirstLastPara="1" wrap="square" lIns="0" tIns="0" rIns="0" bIns="0" anchor="t" anchorCtr="0">
            <a:spAutoFit/>
          </a:bodyPr>
          <a:lstStyle/>
          <a:p>
            <a:pPr algn="l"/>
            <a:r>
              <a:rPr lang="en-US" sz="1800" b="0" i="0" u="none" strike="noStrike" baseline="0" dirty="0">
                <a:latin typeface="+mn-lt"/>
              </a:rPr>
              <a:t>Now that individuals are spending more time in the virtual world as a result of the Covid19 pandemic, psychologists have discovered that 8 out of 10 people feel lonely sitting at home even while doing work for not getting to see their peers or close ones - which is specifically seen in older teens or young adults. Thus, we have devised an innovative method for dealing with people's loneliness by utilizing a deep learning chatbot.</a:t>
            </a:r>
            <a:endParaRPr sz="1500" dirty="0">
              <a:latin typeface="+mn-lt"/>
            </a:endParaRPr>
          </a:p>
        </p:txBody>
      </p:sp>
      <p:pic>
        <p:nvPicPr>
          <p:cNvPr id="180" name="Google Shape;180;p28"/>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3" name="Picture 2">
            <a:extLst>
              <a:ext uri="{FF2B5EF4-FFF2-40B4-BE49-F238E27FC236}">
                <a16:creationId xmlns:a16="http://schemas.microsoft.com/office/drawing/2014/main" id="{BA4AFCD3-F2F9-49B9-9A97-EAB82DFE19CD}"/>
              </a:ext>
            </a:extLst>
          </p:cNvPr>
          <p:cNvPicPr>
            <a:picLocks noChangeAspect="1"/>
          </p:cNvPicPr>
          <p:nvPr/>
        </p:nvPicPr>
        <p:blipFill>
          <a:blip r:embed="rId5"/>
          <a:stretch>
            <a:fillRect/>
          </a:stretch>
        </p:blipFill>
        <p:spPr>
          <a:xfrm>
            <a:off x="5439543" y="2030976"/>
            <a:ext cx="3515833" cy="197250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DF2B"/>
        </a:solidFill>
        <a:effectLst/>
      </p:bgPr>
    </p:bg>
    <p:spTree>
      <p:nvGrpSpPr>
        <p:cNvPr id="1" name="Shape 184"/>
        <p:cNvGrpSpPr/>
        <p:nvPr/>
      </p:nvGrpSpPr>
      <p:grpSpPr>
        <a:xfrm>
          <a:off x="0" y="0"/>
          <a:ext cx="0" cy="0"/>
          <a:chOff x="0" y="0"/>
          <a:chExt cx="0" cy="0"/>
        </a:xfrm>
      </p:grpSpPr>
      <p:grpSp>
        <p:nvGrpSpPr>
          <p:cNvPr id="185" name="Google Shape;185;p29"/>
          <p:cNvGrpSpPr/>
          <p:nvPr/>
        </p:nvGrpSpPr>
        <p:grpSpPr>
          <a:xfrm>
            <a:off x="8749773" y="267626"/>
            <a:ext cx="246723" cy="246723"/>
            <a:chOff x="0" y="0"/>
            <a:chExt cx="657929" cy="657929"/>
          </a:xfrm>
        </p:grpSpPr>
        <p:sp>
          <p:nvSpPr>
            <p:cNvPr id="186" name="Google Shape;186;p29"/>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187" name="Google Shape;187;p29"/>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grpSp>
        <p:nvGrpSpPr>
          <p:cNvPr id="188" name="Google Shape;188;p29"/>
          <p:cNvGrpSpPr/>
          <p:nvPr/>
        </p:nvGrpSpPr>
        <p:grpSpPr>
          <a:xfrm>
            <a:off x="943929" y="1757660"/>
            <a:ext cx="3138310" cy="1864408"/>
            <a:chOff x="0" y="76200"/>
            <a:chExt cx="8368827" cy="4971754"/>
          </a:xfrm>
        </p:grpSpPr>
        <p:sp>
          <p:nvSpPr>
            <p:cNvPr id="189" name="Google Shape;189;p29"/>
            <p:cNvSpPr txBox="1"/>
            <p:nvPr/>
          </p:nvSpPr>
          <p:spPr>
            <a:xfrm>
              <a:off x="0" y="76200"/>
              <a:ext cx="8368827" cy="2031325"/>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4500" dirty="0">
                  <a:solidFill>
                    <a:srgbClr val="000000"/>
                  </a:solidFill>
                  <a:latin typeface="+mn-lt"/>
                  <a:ea typeface="Arial"/>
                  <a:cs typeface="Arial"/>
                  <a:sym typeface="Arial"/>
                </a:rPr>
                <a:t>Objectives</a:t>
              </a:r>
              <a:endParaRPr sz="700" dirty="0">
                <a:latin typeface="+mn-lt"/>
              </a:endParaRPr>
            </a:p>
          </p:txBody>
        </p:sp>
        <p:sp>
          <p:nvSpPr>
            <p:cNvPr id="190" name="Google Shape;190;p29"/>
            <p:cNvSpPr txBox="1"/>
            <p:nvPr/>
          </p:nvSpPr>
          <p:spPr>
            <a:xfrm>
              <a:off x="0" y="2068677"/>
              <a:ext cx="7409955" cy="2979277"/>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 sz="3300" dirty="0">
                  <a:solidFill>
                    <a:srgbClr val="000000"/>
                  </a:solidFill>
                  <a:latin typeface="+mn-lt"/>
                  <a:ea typeface="Arial"/>
                  <a:cs typeface="Arial"/>
                  <a:sym typeface="Arial"/>
                </a:rPr>
                <a:t>What we want to achieve</a:t>
              </a:r>
              <a:endParaRPr sz="700" dirty="0">
                <a:latin typeface="+mn-lt"/>
              </a:endParaRPr>
            </a:p>
          </p:txBody>
        </p:sp>
      </p:grpSp>
      <p:grpSp>
        <p:nvGrpSpPr>
          <p:cNvPr id="191" name="Google Shape;191;p29"/>
          <p:cNvGrpSpPr/>
          <p:nvPr/>
        </p:nvGrpSpPr>
        <p:grpSpPr>
          <a:xfrm>
            <a:off x="4387148" y="1400700"/>
            <a:ext cx="4440018" cy="2455058"/>
            <a:chOff x="-26" y="-57153"/>
            <a:chExt cx="11226341" cy="6546822"/>
          </a:xfrm>
        </p:grpSpPr>
        <p:sp>
          <p:nvSpPr>
            <p:cNvPr id="192" name="Google Shape;192;p29"/>
            <p:cNvSpPr txBox="1"/>
            <p:nvPr/>
          </p:nvSpPr>
          <p:spPr>
            <a:xfrm>
              <a:off x="14" y="-57153"/>
              <a:ext cx="11226301" cy="1354216"/>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None/>
              </a:pPr>
              <a:r>
                <a:rPr lang="en" sz="1100" b="1" dirty="0">
                  <a:latin typeface="+mn-lt"/>
                </a:rPr>
                <a:t>The main importance of this personal chatbot is that it should be easily available to all with these basic features :</a:t>
              </a:r>
              <a:endParaRPr sz="900" b="1" dirty="0">
                <a:latin typeface="+mn-lt"/>
              </a:endParaRPr>
            </a:p>
          </p:txBody>
        </p:sp>
        <p:sp>
          <p:nvSpPr>
            <p:cNvPr id="193" name="Google Shape;193;p29"/>
            <p:cNvSpPr txBox="1"/>
            <p:nvPr/>
          </p:nvSpPr>
          <p:spPr>
            <a:xfrm>
              <a:off x="12" y="2421597"/>
              <a:ext cx="9592500" cy="135421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sz="1100" dirty="0">
                <a:latin typeface="+mn-lt"/>
              </a:endParaRPr>
            </a:p>
            <a:p>
              <a:pPr marL="457200" marR="0" lvl="0" indent="-298450" algn="l" rtl="0">
                <a:lnSpc>
                  <a:spcPct val="100000"/>
                </a:lnSpc>
                <a:spcBef>
                  <a:spcPts val="0"/>
                </a:spcBef>
                <a:spcAft>
                  <a:spcPts val="0"/>
                </a:spcAft>
                <a:buSzPts val="1100"/>
                <a:buChar char="●"/>
              </a:pPr>
              <a:r>
                <a:rPr lang="en" sz="1100" dirty="0">
                  <a:latin typeface="+mn-lt"/>
                </a:rPr>
                <a:t>Schedule meetings at proposed time.</a:t>
              </a:r>
              <a:endParaRPr sz="1100" dirty="0">
                <a:latin typeface="+mn-lt"/>
              </a:endParaRPr>
            </a:p>
            <a:p>
              <a:pPr marL="457200" marR="0" lvl="0" indent="-298450" algn="l" rtl="0">
                <a:lnSpc>
                  <a:spcPct val="100000"/>
                </a:lnSpc>
                <a:spcBef>
                  <a:spcPts val="0"/>
                </a:spcBef>
                <a:spcAft>
                  <a:spcPts val="0"/>
                </a:spcAft>
                <a:buSzPts val="1100"/>
                <a:buChar char="●"/>
              </a:pPr>
              <a:r>
                <a:rPr lang="en" sz="1100" dirty="0">
                  <a:latin typeface="+mn-lt"/>
                </a:rPr>
                <a:t>Do small talks to help people overcome loneliness.</a:t>
              </a:r>
              <a:endParaRPr sz="1100" dirty="0">
                <a:latin typeface="+mn-lt"/>
              </a:endParaRPr>
            </a:p>
          </p:txBody>
        </p:sp>
        <p:sp>
          <p:nvSpPr>
            <p:cNvPr id="194" name="Google Shape;194;p29"/>
            <p:cNvSpPr txBox="1"/>
            <p:nvPr/>
          </p:nvSpPr>
          <p:spPr>
            <a:xfrm>
              <a:off x="12" y="6058781"/>
              <a:ext cx="9592500" cy="430888"/>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None/>
              </a:pPr>
              <a:endParaRPr sz="700">
                <a:latin typeface="+mn-lt"/>
              </a:endParaRPr>
            </a:p>
          </p:txBody>
        </p:sp>
        <p:sp>
          <p:nvSpPr>
            <p:cNvPr id="195" name="Google Shape;195;p29"/>
            <p:cNvSpPr/>
            <p:nvPr/>
          </p:nvSpPr>
          <p:spPr>
            <a:xfrm rot="-5400000" flipH="1">
              <a:off x="5590624" y="-4141603"/>
              <a:ext cx="43800" cy="11225100"/>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196" name="Google Shape;196;p29"/>
            <p:cNvSpPr/>
            <p:nvPr/>
          </p:nvSpPr>
          <p:spPr>
            <a:xfrm rot="-5400000" flipH="1">
              <a:off x="5627048" y="58510"/>
              <a:ext cx="141600" cy="11054400"/>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grpSp>
      <p:pic>
        <p:nvPicPr>
          <p:cNvPr id="197" name="Google Shape;197;p29"/>
          <p:cNvPicPr preferRelativeResize="0"/>
          <p:nvPr/>
        </p:nvPicPr>
        <p:blipFill rotWithShape="1">
          <a:blip r:embed="rId4">
            <a:alphaModFix/>
          </a:blip>
          <a:srcRect/>
          <a:stretch/>
        </p:blipFill>
        <p:spPr>
          <a:xfrm>
            <a:off x="8749773" y="4776121"/>
            <a:ext cx="197453" cy="13139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216"/>
        <p:cNvGrpSpPr/>
        <p:nvPr/>
      </p:nvGrpSpPr>
      <p:grpSpPr>
        <a:xfrm>
          <a:off x="0" y="0"/>
          <a:ext cx="0" cy="0"/>
          <a:chOff x="0" y="0"/>
          <a:chExt cx="0" cy="0"/>
        </a:xfrm>
      </p:grpSpPr>
      <p:grpSp>
        <p:nvGrpSpPr>
          <p:cNvPr id="217" name="Google Shape;217;p31"/>
          <p:cNvGrpSpPr/>
          <p:nvPr/>
        </p:nvGrpSpPr>
        <p:grpSpPr>
          <a:xfrm>
            <a:off x="8749773" y="267626"/>
            <a:ext cx="246723" cy="246723"/>
            <a:chOff x="0" y="0"/>
            <a:chExt cx="657929" cy="657929"/>
          </a:xfrm>
        </p:grpSpPr>
        <p:sp>
          <p:nvSpPr>
            <p:cNvPr id="218" name="Google Shape;218;p31"/>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219" name="Google Shape;219;p31"/>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220" name="Google Shape;220;p31"/>
          <p:cNvPicPr preferRelativeResize="0"/>
          <p:nvPr/>
        </p:nvPicPr>
        <p:blipFill rotWithShape="1">
          <a:blip r:embed="rId4">
            <a:alphaModFix/>
          </a:blip>
          <a:srcRect/>
          <a:stretch/>
        </p:blipFill>
        <p:spPr>
          <a:xfrm>
            <a:off x="8749773" y="4776121"/>
            <a:ext cx="197453" cy="131397"/>
          </a:xfrm>
          <a:prstGeom prst="rect">
            <a:avLst/>
          </a:prstGeom>
          <a:noFill/>
          <a:ln>
            <a:noFill/>
          </a:ln>
        </p:spPr>
      </p:pic>
      <p:grpSp>
        <p:nvGrpSpPr>
          <p:cNvPr id="221" name="Google Shape;221;p31"/>
          <p:cNvGrpSpPr/>
          <p:nvPr/>
        </p:nvGrpSpPr>
        <p:grpSpPr>
          <a:xfrm>
            <a:off x="4716057" y="1009357"/>
            <a:ext cx="3034546" cy="3159543"/>
            <a:chOff x="0" y="0"/>
            <a:chExt cx="8092121" cy="8425450"/>
          </a:xfrm>
        </p:grpSpPr>
        <p:sp>
          <p:nvSpPr>
            <p:cNvPr id="222" name="Google Shape;222;p31"/>
            <p:cNvSpPr txBox="1"/>
            <p:nvPr/>
          </p:nvSpPr>
          <p:spPr>
            <a:xfrm>
              <a:off x="0" y="3296995"/>
              <a:ext cx="8092121" cy="2031326"/>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Process</a:t>
              </a:r>
              <a:endParaRPr sz="700" dirty="0">
                <a:latin typeface="+mn-lt"/>
              </a:endParaRPr>
            </a:p>
          </p:txBody>
        </p:sp>
        <p:sp>
          <p:nvSpPr>
            <p:cNvPr id="223" name="Google Shape;223;p31"/>
            <p:cNvSpPr/>
            <p:nvPr/>
          </p:nvSpPr>
          <p:spPr>
            <a:xfrm rot="10800000">
              <a:off x="4033361" y="0"/>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24" name="Google Shape;224;p31"/>
            <p:cNvSpPr/>
            <p:nvPr/>
          </p:nvSpPr>
          <p:spPr>
            <a:xfrm rot="10800000">
              <a:off x="4033361" y="6462235"/>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grpSp>
      <p:pic>
        <p:nvPicPr>
          <p:cNvPr id="225" name="Google Shape;225;p31"/>
          <p:cNvPicPr preferRelativeResize="0"/>
          <p:nvPr/>
        </p:nvPicPr>
        <p:blipFill rotWithShape="1">
          <a:blip r:embed="rId5">
            <a:alphaModFix/>
          </a:blip>
          <a:srcRect/>
          <a:stretch/>
        </p:blipFill>
        <p:spPr>
          <a:xfrm>
            <a:off x="320626" y="999831"/>
            <a:ext cx="4107317" cy="345761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229"/>
        <p:cNvGrpSpPr/>
        <p:nvPr/>
      </p:nvGrpSpPr>
      <p:grpSpPr>
        <a:xfrm>
          <a:off x="0" y="0"/>
          <a:ext cx="0" cy="0"/>
          <a:chOff x="0" y="0"/>
          <a:chExt cx="0" cy="0"/>
        </a:xfrm>
      </p:grpSpPr>
      <p:grpSp>
        <p:nvGrpSpPr>
          <p:cNvPr id="230" name="Google Shape;230;p32"/>
          <p:cNvGrpSpPr/>
          <p:nvPr/>
        </p:nvGrpSpPr>
        <p:grpSpPr>
          <a:xfrm>
            <a:off x="8749773" y="267626"/>
            <a:ext cx="246723" cy="246723"/>
            <a:chOff x="0" y="0"/>
            <a:chExt cx="657929" cy="657929"/>
          </a:xfrm>
        </p:grpSpPr>
        <p:sp>
          <p:nvSpPr>
            <p:cNvPr id="231" name="Google Shape;231;p32"/>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232" name="Google Shape;232;p32"/>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sp>
        <p:nvSpPr>
          <p:cNvPr id="233" name="Google Shape;233;p32"/>
          <p:cNvSpPr txBox="1"/>
          <p:nvPr/>
        </p:nvSpPr>
        <p:spPr>
          <a:xfrm>
            <a:off x="107668" y="3034314"/>
            <a:ext cx="2050089" cy="138499"/>
          </a:xfrm>
          <a:prstGeom prst="rect">
            <a:avLst/>
          </a:prstGeom>
          <a:noFill/>
          <a:ln>
            <a:noFill/>
          </a:ln>
        </p:spPr>
        <p:txBody>
          <a:bodyPr spcFirstLastPara="1" wrap="square" lIns="0" tIns="0" rIns="0" bIns="0" anchor="t" anchorCtr="0">
            <a:spAutoFit/>
          </a:bodyPr>
          <a:lstStyle/>
          <a:p>
            <a:pPr algn="ctr"/>
            <a:r>
              <a:rPr lang="en-IN" sz="900" b="0" i="0" u="none" strike="noStrike" baseline="0" dirty="0">
                <a:latin typeface="+mn-lt"/>
              </a:rPr>
              <a:t>Intent Defining</a:t>
            </a:r>
          </a:p>
        </p:txBody>
      </p:sp>
      <p:sp>
        <p:nvSpPr>
          <p:cNvPr id="234" name="Google Shape;234;p32"/>
          <p:cNvSpPr txBox="1"/>
          <p:nvPr/>
        </p:nvSpPr>
        <p:spPr>
          <a:xfrm>
            <a:off x="2396078" y="2969310"/>
            <a:ext cx="2050089" cy="207749"/>
          </a:xfrm>
          <a:prstGeom prst="rect">
            <a:avLst/>
          </a:prstGeom>
          <a:noFill/>
          <a:ln>
            <a:noFill/>
          </a:ln>
        </p:spPr>
        <p:txBody>
          <a:bodyPr spcFirstLastPara="1" wrap="square" lIns="0" tIns="0" rIns="0" bIns="0" anchor="t" anchorCtr="0">
            <a:spAutoFit/>
          </a:bodyPr>
          <a:lstStyle/>
          <a:p>
            <a:pPr marL="0" marR="0" lvl="0" indent="0" algn="ctr" rtl="0">
              <a:lnSpc>
                <a:spcPct val="150000"/>
              </a:lnSpc>
              <a:spcBef>
                <a:spcPts val="0"/>
              </a:spcBef>
              <a:spcAft>
                <a:spcPts val="0"/>
              </a:spcAft>
              <a:buNone/>
            </a:pPr>
            <a:r>
              <a:rPr lang="en-IN" sz="900" b="0" i="0" u="none" strike="noStrike" baseline="0" dirty="0">
                <a:latin typeface="+mn-lt"/>
              </a:rPr>
              <a:t>Data Preparation</a:t>
            </a:r>
            <a:endParaRPr sz="700" dirty="0">
              <a:latin typeface="+mn-lt"/>
            </a:endParaRPr>
          </a:p>
        </p:txBody>
      </p:sp>
      <p:sp>
        <p:nvSpPr>
          <p:cNvPr id="235" name="Google Shape;235;p32"/>
          <p:cNvSpPr txBox="1"/>
          <p:nvPr/>
        </p:nvSpPr>
        <p:spPr>
          <a:xfrm>
            <a:off x="4581498" y="3003936"/>
            <a:ext cx="2050089" cy="138499"/>
          </a:xfrm>
          <a:prstGeom prst="rect">
            <a:avLst/>
          </a:prstGeom>
          <a:noFill/>
          <a:ln>
            <a:noFill/>
          </a:ln>
        </p:spPr>
        <p:txBody>
          <a:bodyPr spcFirstLastPara="1" wrap="square" lIns="0" tIns="0" rIns="0" bIns="0" anchor="t" anchorCtr="0">
            <a:spAutoFit/>
          </a:bodyPr>
          <a:lstStyle/>
          <a:p>
            <a:pPr algn="ctr"/>
            <a:r>
              <a:rPr lang="en-IN" sz="900" b="0" i="0" u="none" strike="noStrike" baseline="0" dirty="0">
                <a:latin typeface="+mn-lt"/>
              </a:rPr>
              <a:t>Model Training</a:t>
            </a:r>
          </a:p>
        </p:txBody>
      </p:sp>
      <p:grpSp>
        <p:nvGrpSpPr>
          <p:cNvPr id="236" name="Google Shape;236;p32"/>
          <p:cNvGrpSpPr/>
          <p:nvPr/>
        </p:nvGrpSpPr>
        <p:grpSpPr>
          <a:xfrm>
            <a:off x="141091" y="2600109"/>
            <a:ext cx="2050089" cy="335375"/>
            <a:chOff x="0" y="0"/>
            <a:chExt cx="5466904" cy="894335"/>
          </a:xfrm>
        </p:grpSpPr>
        <p:sp>
          <p:nvSpPr>
            <p:cNvPr id="237" name="Google Shape;237;p32"/>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38" name="Google Shape;238;p32"/>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39" name="Google Shape;239;p32"/>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240" name="Google Shape;240;p32"/>
            <p:cNvSpPr txBox="1"/>
            <p:nvPr/>
          </p:nvSpPr>
          <p:spPr>
            <a:xfrm>
              <a:off x="343616" y="112699"/>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01</a:t>
              </a:r>
              <a:endParaRPr sz="700" dirty="0">
                <a:latin typeface="+mn-lt"/>
              </a:endParaRPr>
            </a:p>
          </p:txBody>
        </p:sp>
      </p:grpSp>
      <p:grpSp>
        <p:nvGrpSpPr>
          <p:cNvPr id="241" name="Google Shape;241;p32"/>
          <p:cNvGrpSpPr/>
          <p:nvPr/>
        </p:nvGrpSpPr>
        <p:grpSpPr>
          <a:xfrm>
            <a:off x="2343550" y="2594807"/>
            <a:ext cx="2050089" cy="335375"/>
            <a:chOff x="0" y="0"/>
            <a:chExt cx="5466904" cy="894335"/>
          </a:xfrm>
        </p:grpSpPr>
        <p:sp>
          <p:nvSpPr>
            <p:cNvPr id="242" name="Google Shape;242;p32"/>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43" name="Google Shape;243;p32"/>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44" name="Google Shape;244;p32"/>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245" name="Google Shape;245;p32"/>
            <p:cNvSpPr txBox="1"/>
            <p:nvPr/>
          </p:nvSpPr>
          <p:spPr>
            <a:xfrm>
              <a:off x="428360" y="99219"/>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02</a:t>
              </a:r>
              <a:endParaRPr sz="700" dirty="0">
                <a:latin typeface="+mn-lt"/>
              </a:endParaRPr>
            </a:p>
          </p:txBody>
        </p:sp>
      </p:grpSp>
      <p:grpSp>
        <p:nvGrpSpPr>
          <p:cNvPr id="246" name="Google Shape;246;p32"/>
          <p:cNvGrpSpPr/>
          <p:nvPr/>
        </p:nvGrpSpPr>
        <p:grpSpPr>
          <a:xfrm>
            <a:off x="4528970" y="2600109"/>
            <a:ext cx="2050089" cy="335375"/>
            <a:chOff x="0" y="0"/>
            <a:chExt cx="5466904" cy="894335"/>
          </a:xfrm>
        </p:grpSpPr>
        <p:sp>
          <p:nvSpPr>
            <p:cNvPr id="247" name="Google Shape;247;p32"/>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48" name="Google Shape;248;p32"/>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49" name="Google Shape;249;p32"/>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250" name="Google Shape;250;p32"/>
            <p:cNvSpPr txBox="1"/>
            <p:nvPr/>
          </p:nvSpPr>
          <p:spPr>
            <a:xfrm>
              <a:off x="447645" y="105174"/>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03</a:t>
              </a:r>
              <a:endParaRPr sz="700" dirty="0">
                <a:latin typeface="+mn-lt"/>
              </a:endParaRPr>
            </a:p>
          </p:txBody>
        </p:sp>
      </p:grpSp>
      <p:pic>
        <p:nvPicPr>
          <p:cNvPr id="251" name="Google Shape;251;p32"/>
          <p:cNvPicPr preferRelativeResize="0"/>
          <p:nvPr/>
        </p:nvPicPr>
        <p:blipFill rotWithShape="1">
          <a:blip r:embed="rId4">
            <a:alphaModFix/>
          </a:blip>
          <a:srcRect/>
          <a:stretch/>
        </p:blipFill>
        <p:spPr>
          <a:xfrm>
            <a:off x="8749773" y="4776121"/>
            <a:ext cx="197453" cy="131397"/>
          </a:xfrm>
          <a:prstGeom prst="rect">
            <a:avLst/>
          </a:prstGeom>
          <a:noFill/>
          <a:ln>
            <a:noFill/>
          </a:ln>
        </p:spPr>
      </p:pic>
      <p:sp>
        <p:nvSpPr>
          <p:cNvPr id="252" name="Google Shape;252;p32"/>
          <p:cNvSpPr txBox="1"/>
          <p:nvPr/>
        </p:nvSpPr>
        <p:spPr>
          <a:xfrm>
            <a:off x="943929" y="1100704"/>
            <a:ext cx="7053415" cy="761747"/>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Methodology</a:t>
            </a:r>
            <a:endParaRPr sz="700" dirty="0">
              <a:latin typeface="+mn-lt"/>
            </a:endParaRPr>
          </a:p>
        </p:txBody>
      </p:sp>
      <p:sp>
        <p:nvSpPr>
          <p:cNvPr id="253" name="Google Shape;253;p32"/>
          <p:cNvSpPr txBox="1"/>
          <p:nvPr/>
        </p:nvSpPr>
        <p:spPr>
          <a:xfrm>
            <a:off x="6785710" y="2988278"/>
            <a:ext cx="2050089" cy="138499"/>
          </a:xfrm>
          <a:prstGeom prst="rect">
            <a:avLst/>
          </a:prstGeom>
          <a:noFill/>
          <a:ln>
            <a:noFill/>
          </a:ln>
        </p:spPr>
        <p:txBody>
          <a:bodyPr spcFirstLastPara="1" wrap="square" lIns="0" tIns="0" rIns="0" bIns="0" anchor="t" anchorCtr="0">
            <a:spAutoFit/>
          </a:bodyPr>
          <a:lstStyle/>
          <a:p>
            <a:pPr algn="ctr"/>
            <a:r>
              <a:rPr lang="en-US" sz="900" b="0" i="0" u="none" strike="noStrike" baseline="0" dirty="0">
                <a:latin typeface="+mn-lt"/>
              </a:rPr>
              <a:t>Model Testing with real-time query</a:t>
            </a:r>
          </a:p>
        </p:txBody>
      </p:sp>
      <p:grpSp>
        <p:nvGrpSpPr>
          <p:cNvPr id="254" name="Google Shape;254;p32"/>
          <p:cNvGrpSpPr/>
          <p:nvPr/>
        </p:nvGrpSpPr>
        <p:grpSpPr>
          <a:xfrm>
            <a:off x="6704326" y="2584450"/>
            <a:ext cx="2050089" cy="335375"/>
            <a:chOff x="0" y="0"/>
            <a:chExt cx="5466904" cy="894335"/>
          </a:xfrm>
        </p:grpSpPr>
        <p:sp>
          <p:nvSpPr>
            <p:cNvPr id="255" name="Google Shape;255;p32"/>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56" name="Google Shape;256;p32"/>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57" name="Google Shape;257;p32"/>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258" name="Google Shape;258;p32"/>
            <p:cNvSpPr txBox="1"/>
            <p:nvPr/>
          </p:nvSpPr>
          <p:spPr>
            <a:xfrm>
              <a:off x="437323" y="126838"/>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04</a:t>
              </a:r>
              <a:endParaRPr sz="700" dirty="0">
                <a:latin typeface="+mn-lt"/>
              </a:endParaRPr>
            </a:p>
          </p:txBody>
        </p:sp>
      </p:grpSp>
      <p:sp>
        <p:nvSpPr>
          <p:cNvPr id="31" name="Google Shape;235;p32">
            <a:extLst>
              <a:ext uri="{FF2B5EF4-FFF2-40B4-BE49-F238E27FC236}">
                <a16:creationId xmlns:a16="http://schemas.microsoft.com/office/drawing/2014/main" id="{F508C007-79E0-48A2-86BA-FE36CDBA7641}"/>
              </a:ext>
            </a:extLst>
          </p:cNvPr>
          <p:cNvSpPr txBox="1"/>
          <p:nvPr/>
        </p:nvSpPr>
        <p:spPr>
          <a:xfrm>
            <a:off x="2489947" y="4066961"/>
            <a:ext cx="2050089" cy="276999"/>
          </a:xfrm>
          <a:prstGeom prst="rect">
            <a:avLst/>
          </a:prstGeom>
          <a:noFill/>
          <a:ln>
            <a:noFill/>
          </a:ln>
        </p:spPr>
        <p:txBody>
          <a:bodyPr spcFirstLastPara="1" wrap="square" lIns="0" tIns="0" rIns="0" bIns="0" anchor="t" anchorCtr="0">
            <a:spAutoFit/>
          </a:bodyPr>
          <a:lstStyle/>
          <a:p>
            <a:pPr algn="ctr"/>
            <a:r>
              <a:rPr lang="en-US" sz="900" b="0" i="0" u="none" strike="noStrike" baseline="0" dirty="0">
                <a:latin typeface="+mn-lt"/>
              </a:rPr>
              <a:t>Creating the front-end and integrating it with the backend</a:t>
            </a:r>
            <a:endParaRPr lang="en-IN" sz="900" b="0" i="0" u="none" strike="noStrike" baseline="0" dirty="0">
              <a:latin typeface="+mn-lt"/>
            </a:endParaRPr>
          </a:p>
        </p:txBody>
      </p:sp>
      <p:grpSp>
        <p:nvGrpSpPr>
          <p:cNvPr id="32" name="Google Shape;246;p32">
            <a:extLst>
              <a:ext uri="{FF2B5EF4-FFF2-40B4-BE49-F238E27FC236}">
                <a16:creationId xmlns:a16="http://schemas.microsoft.com/office/drawing/2014/main" id="{4996A121-CDBD-480D-9622-59D4C898D44B}"/>
              </a:ext>
            </a:extLst>
          </p:cNvPr>
          <p:cNvGrpSpPr/>
          <p:nvPr/>
        </p:nvGrpSpPr>
        <p:grpSpPr>
          <a:xfrm>
            <a:off x="2437419" y="3663134"/>
            <a:ext cx="2050089" cy="335375"/>
            <a:chOff x="0" y="0"/>
            <a:chExt cx="5466904" cy="894335"/>
          </a:xfrm>
        </p:grpSpPr>
        <p:sp>
          <p:nvSpPr>
            <p:cNvPr id="33" name="Google Shape;247;p32">
              <a:extLst>
                <a:ext uri="{FF2B5EF4-FFF2-40B4-BE49-F238E27FC236}">
                  <a16:creationId xmlns:a16="http://schemas.microsoft.com/office/drawing/2014/main" id="{FA378ADF-7194-42A3-ADED-54D6AB7DBF8D}"/>
                </a:ext>
              </a:extLst>
            </p:cNvPr>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34" name="Google Shape;248;p32">
              <a:extLst>
                <a:ext uri="{FF2B5EF4-FFF2-40B4-BE49-F238E27FC236}">
                  <a16:creationId xmlns:a16="http://schemas.microsoft.com/office/drawing/2014/main" id="{ADF03C40-4E73-4AE8-B945-FAB392278B59}"/>
                </a:ext>
              </a:extLst>
            </p:cNvPr>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35" name="Google Shape;249;p32">
              <a:extLst>
                <a:ext uri="{FF2B5EF4-FFF2-40B4-BE49-F238E27FC236}">
                  <a16:creationId xmlns:a16="http://schemas.microsoft.com/office/drawing/2014/main" id="{880B5D6E-DCC7-45A6-A428-AEDEEA17511A}"/>
                </a:ext>
              </a:extLst>
            </p:cNvPr>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36" name="Google Shape;250;p32">
              <a:extLst>
                <a:ext uri="{FF2B5EF4-FFF2-40B4-BE49-F238E27FC236}">
                  <a16:creationId xmlns:a16="http://schemas.microsoft.com/office/drawing/2014/main" id="{8D8B4B2B-FE5E-4096-BB4F-458097262FE8}"/>
                </a:ext>
              </a:extLst>
            </p:cNvPr>
            <p:cNvSpPr txBox="1"/>
            <p:nvPr/>
          </p:nvSpPr>
          <p:spPr>
            <a:xfrm>
              <a:off x="447645" y="105174"/>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05</a:t>
              </a:r>
              <a:endParaRPr sz="700" dirty="0">
                <a:latin typeface="+mn-lt"/>
              </a:endParaRPr>
            </a:p>
          </p:txBody>
        </p:sp>
      </p:grpSp>
      <p:sp>
        <p:nvSpPr>
          <p:cNvPr id="37" name="Google Shape;253;p32">
            <a:extLst>
              <a:ext uri="{FF2B5EF4-FFF2-40B4-BE49-F238E27FC236}">
                <a16:creationId xmlns:a16="http://schemas.microsoft.com/office/drawing/2014/main" id="{E571842A-B62B-4818-AD23-BF26F3E7E3B7}"/>
              </a:ext>
            </a:extLst>
          </p:cNvPr>
          <p:cNvSpPr txBox="1"/>
          <p:nvPr/>
        </p:nvSpPr>
        <p:spPr>
          <a:xfrm>
            <a:off x="4694159" y="4051303"/>
            <a:ext cx="2050089" cy="276999"/>
          </a:xfrm>
          <a:prstGeom prst="rect">
            <a:avLst/>
          </a:prstGeom>
          <a:noFill/>
          <a:ln>
            <a:noFill/>
          </a:ln>
        </p:spPr>
        <p:txBody>
          <a:bodyPr spcFirstLastPara="1" wrap="square" lIns="0" tIns="0" rIns="0" bIns="0" anchor="t" anchorCtr="0">
            <a:spAutoFit/>
          </a:bodyPr>
          <a:lstStyle/>
          <a:p>
            <a:pPr algn="ctr"/>
            <a:r>
              <a:rPr lang="en-US" sz="900" b="0" i="0" u="none" strike="noStrike" baseline="0" dirty="0">
                <a:latin typeface="+mn-lt"/>
              </a:rPr>
              <a:t>Integrating with a Chatbot Framework to get the speech-to-text feature</a:t>
            </a:r>
          </a:p>
        </p:txBody>
      </p:sp>
      <p:grpSp>
        <p:nvGrpSpPr>
          <p:cNvPr id="38" name="Google Shape;254;p32">
            <a:extLst>
              <a:ext uri="{FF2B5EF4-FFF2-40B4-BE49-F238E27FC236}">
                <a16:creationId xmlns:a16="http://schemas.microsoft.com/office/drawing/2014/main" id="{75EA6FE9-57FC-4488-8D63-498556032F7D}"/>
              </a:ext>
            </a:extLst>
          </p:cNvPr>
          <p:cNvGrpSpPr/>
          <p:nvPr/>
        </p:nvGrpSpPr>
        <p:grpSpPr>
          <a:xfrm>
            <a:off x="4612775" y="3647475"/>
            <a:ext cx="2050089" cy="335375"/>
            <a:chOff x="0" y="0"/>
            <a:chExt cx="5466904" cy="894335"/>
          </a:xfrm>
        </p:grpSpPr>
        <p:sp>
          <p:nvSpPr>
            <p:cNvPr id="39" name="Google Shape;255;p32">
              <a:extLst>
                <a:ext uri="{FF2B5EF4-FFF2-40B4-BE49-F238E27FC236}">
                  <a16:creationId xmlns:a16="http://schemas.microsoft.com/office/drawing/2014/main" id="{7CD9785F-9099-49C3-B1FD-0199EE8E9ABC}"/>
                </a:ext>
              </a:extLst>
            </p:cNvPr>
            <p:cNvSpPr/>
            <p:nvPr/>
          </p:nvSpPr>
          <p:spPr>
            <a:xfrm rot="5400000">
              <a:off x="97923" y="-97923"/>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40" name="Google Shape;256;p32">
              <a:extLst>
                <a:ext uri="{FF2B5EF4-FFF2-40B4-BE49-F238E27FC236}">
                  <a16:creationId xmlns:a16="http://schemas.microsoft.com/office/drawing/2014/main" id="{265E0397-E406-4104-8CA2-C2722B1EC9A4}"/>
                </a:ext>
              </a:extLst>
            </p:cNvPr>
            <p:cNvSpPr/>
            <p:nvPr/>
          </p:nvSpPr>
          <p:spPr>
            <a:xfrm rot="-5400000">
              <a:off x="4475128" y="-97441"/>
              <a:ext cx="893853" cy="1089699"/>
            </a:xfrm>
            <a:custGeom>
              <a:avLst/>
              <a:gdLst/>
              <a:ahLst/>
              <a:cxnLst/>
              <a:rect l="l" t="t" r="r" b="b"/>
              <a:pathLst>
                <a:path w="2353310" h="2868930" extrusionOk="0">
                  <a:moveTo>
                    <a:pt x="784860" y="2801620"/>
                  </a:moveTo>
                  <a:cubicBezTo>
                    <a:pt x="905510" y="2842260"/>
                    <a:pt x="1042670" y="2868930"/>
                    <a:pt x="1177290" y="2868930"/>
                  </a:cubicBezTo>
                  <a:cubicBezTo>
                    <a:pt x="1311910" y="2868930"/>
                    <a:pt x="1441450" y="2846070"/>
                    <a:pt x="1560830" y="2805430"/>
                  </a:cubicBezTo>
                  <a:cubicBezTo>
                    <a:pt x="1563370" y="2804160"/>
                    <a:pt x="1565910" y="2804160"/>
                    <a:pt x="1568450" y="2802890"/>
                  </a:cubicBezTo>
                  <a:cubicBezTo>
                    <a:pt x="2016760" y="2640330"/>
                    <a:pt x="2346960" y="2211070"/>
                    <a:pt x="2353310" y="1709420"/>
                  </a:cubicBezTo>
                  <a:lnTo>
                    <a:pt x="2353310" y="0"/>
                  </a:lnTo>
                  <a:lnTo>
                    <a:pt x="0" y="0"/>
                  </a:lnTo>
                  <a:lnTo>
                    <a:pt x="0" y="1708150"/>
                  </a:lnTo>
                  <a:cubicBezTo>
                    <a:pt x="6350" y="2213610"/>
                    <a:pt x="331470" y="2642870"/>
                    <a:pt x="784860" y="280162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41" name="Google Shape;257;p32">
              <a:extLst>
                <a:ext uri="{FF2B5EF4-FFF2-40B4-BE49-F238E27FC236}">
                  <a16:creationId xmlns:a16="http://schemas.microsoft.com/office/drawing/2014/main" id="{661BCB28-A9DE-45CD-B061-A690160576B0}"/>
                </a:ext>
              </a:extLst>
            </p:cNvPr>
            <p:cNvSpPr/>
            <p:nvPr/>
          </p:nvSpPr>
          <p:spPr>
            <a:xfrm>
              <a:off x="698002" y="0"/>
              <a:ext cx="4351052" cy="894335"/>
            </a:xfrm>
            <a:custGeom>
              <a:avLst/>
              <a:gdLst/>
              <a:ahLst/>
              <a:cxnLst/>
              <a:rect l="l" t="t" r="r" b="b"/>
              <a:pathLst>
                <a:path w="1006916" h="206966" extrusionOk="0">
                  <a:moveTo>
                    <a:pt x="0" y="0"/>
                  </a:moveTo>
                  <a:lnTo>
                    <a:pt x="1006916" y="0"/>
                  </a:lnTo>
                  <a:lnTo>
                    <a:pt x="1006916" y="206966"/>
                  </a:lnTo>
                  <a:lnTo>
                    <a:pt x="0" y="206966"/>
                  </a:lnTo>
                  <a:close/>
                </a:path>
              </a:pathLst>
            </a:custGeom>
            <a:solidFill>
              <a:srgbClr val="000000"/>
            </a:solidFill>
            <a:ln>
              <a:noFill/>
            </a:ln>
          </p:spPr>
        </p:sp>
        <p:sp>
          <p:nvSpPr>
            <p:cNvPr id="42" name="Google Shape;258;p32">
              <a:extLst>
                <a:ext uri="{FF2B5EF4-FFF2-40B4-BE49-F238E27FC236}">
                  <a16:creationId xmlns:a16="http://schemas.microsoft.com/office/drawing/2014/main" id="{570E8F6E-19CA-4939-9733-D0A277D2E9A0}"/>
                </a:ext>
              </a:extLst>
            </p:cNvPr>
            <p:cNvSpPr txBox="1"/>
            <p:nvPr/>
          </p:nvSpPr>
          <p:spPr>
            <a:xfrm>
              <a:off x="437323" y="126838"/>
              <a:ext cx="4601411" cy="640177"/>
            </a:xfrm>
            <a:prstGeom prst="rect">
              <a:avLst/>
            </a:prstGeom>
            <a:noFill/>
            <a:ln>
              <a:noFill/>
            </a:ln>
          </p:spPr>
          <p:txBody>
            <a:bodyPr spcFirstLastPara="1" wrap="square" lIns="0" tIns="0" rIns="0" bIns="0" anchor="t" anchorCtr="0">
              <a:spAutoFit/>
            </a:bodyPr>
            <a:lstStyle/>
            <a:p>
              <a:pPr marL="0" marR="0" lvl="0" indent="0" algn="ctr" rtl="0">
                <a:lnSpc>
                  <a:spcPct val="129991"/>
                </a:lnSpc>
                <a:spcBef>
                  <a:spcPts val="0"/>
                </a:spcBef>
                <a:spcAft>
                  <a:spcPts val="0"/>
                </a:spcAft>
                <a:buNone/>
              </a:pPr>
              <a:r>
                <a:rPr lang="en" sz="1200" dirty="0">
                  <a:solidFill>
                    <a:srgbClr val="FFFFFF"/>
                  </a:solidFill>
                  <a:latin typeface="+mn-lt"/>
                  <a:ea typeface="Arial"/>
                  <a:cs typeface="Arial"/>
                  <a:sym typeface="Arial"/>
                </a:rPr>
                <a:t>Step 06</a:t>
              </a:r>
              <a:endParaRPr sz="700" dirty="0">
                <a:latin typeface="+mn-l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48AB"/>
        </a:solidFill>
        <a:effectLst/>
      </p:bgPr>
    </p:bg>
    <p:spTree>
      <p:nvGrpSpPr>
        <p:cNvPr id="1" name="Shape 262"/>
        <p:cNvGrpSpPr/>
        <p:nvPr/>
      </p:nvGrpSpPr>
      <p:grpSpPr>
        <a:xfrm>
          <a:off x="0" y="0"/>
          <a:ext cx="0" cy="0"/>
          <a:chOff x="0" y="0"/>
          <a:chExt cx="0" cy="0"/>
        </a:xfrm>
      </p:grpSpPr>
      <p:grpSp>
        <p:nvGrpSpPr>
          <p:cNvPr id="263" name="Google Shape;263;p33"/>
          <p:cNvGrpSpPr/>
          <p:nvPr/>
        </p:nvGrpSpPr>
        <p:grpSpPr>
          <a:xfrm>
            <a:off x="8749773" y="267626"/>
            <a:ext cx="246723" cy="246723"/>
            <a:chOff x="0" y="0"/>
            <a:chExt cx="657929" cy="657929"/>
          </a:xfrm>
        </p:grpSpPr>
        <p:sp>
          <p:nvSpPr>
            <p:cNvPr id="264" name="Google Shape;264;p33"/>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265" name="Google Shape;265;p33"/>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266" name="Google Shape;266;p33"/>
          <p:cNvPicPr preferRelativeResize="0"/>
          <p:nvPr/>
        </p:nvPicPr>
        <p:blipFill rotWithShape="1">
          <a:blip r:embed="rId4">
            <a:alphaModFix/>
          </a:blip>
          <a:srcRect/>
          <a:stretch/>
        </p:blipFill>
        <p:spPr>
          <a:xfrm>
            <a:off x="8749773" y="4776121"/>
            <a:ext cx="197453" cy="131397"/>
          </a:xfrm>
          <a:prstGeom prst="rect">
            <a:avLst/>
          </a:prstGeom>
          <a:noFill/>
          <a:ln>
            <a:noFill/>
          </a:ln>
        </p:spPr>
      </p:pic>
      <p:grpSp>
        <p:nvGrpSpPr>
          <p:cNvPr id="267" name="Google Shape;267;p33"/>
          <p:cNvGrpSpPr/>
          <p:nvPr/>
        </p:nvGrpSpPr>
        <p:grpSpPr>
          <a:xfrm>
            <a:off x="4407195" y="1207027"/>
            <a:ext cx="3910882" cy="2729446"/>
            <a:chOff x="-1" y="133349"/>
            <a:chExt cx="10429018" cy="7278522"/>
          </a:xfrm>
        </p:grpSpPr>
        <p:sp>
          <p:nvSpPr>
            <p:cNvPr id="268" name="Google Shape;268;p33"/>
            <p:cNvSpPr txBox="1"/>
            <p:nvPr/>
          </p:nvSpPr>
          <p:spPr>
            <a:xfrm>
              <a:off x="-1" y="133349"/>
              <a:ext cx="10429018" cy="14362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3500" dirty="0">
                  <a:solidFill>
                    <a:srgbClr val="FFFFFF"/>
                  </a:solidFill>
                  <a:latin typeface="+mn-lt"/>
                  <a:ea typeface="Arial"/>
                  <a:cs typeface="Arial"/>
                  <a:sym typeface="Arial"/>
                </a:rPr>
                <a:t>Features</a:t>
              </a:r>
              <a:endParaRPr sz="700" dirty="0">
                <a:latin typeface="+mn-lt"/>
              </a:endParaRPr>
            </a:p>
          </p:txBody>
        </p:sp>
        <p:sp>
          <p:nvSpPr>
            <p:cNvPr id="269" name="Google Shape;269;p33"/>
            <p:cNvSpPr txBox="1"/>
            <p:nvPr/>
          </p:nvSpPr>
          <p:spPr>
            <a:xfrm>
              <a:off x="-1" y="1871893"/>
              <a:ext cx="10429018" cy="5539978"/>
            </a:xfrm>
            <a:prstGeom prst="rect">
              <a:avLst/>
            </a:prstGeom>
            <a:noFill/>
            <a:ln>
              <a:noFill/>
            </a:ln>
          </p:spPr>
          <p:txBody>
            <a:bodyPr spcFirstLastPara="1" wrap="square" lIns="0" tIns="0" rIns="0" bIns="0" anchor="t" anchorCtr="0">
              <a:spAutoFit/>
            </a:bodyPr>
            <a:lstStyle/>
            <a:p>
              <a:pPr marL="139700" marR="0" lvl="0" indent="-133350" algn="l" rtl="0">
                <a:lnSpc>
                  <a:spcPct val="150000"/>
                </a:lnSpc>
                <a:spcBef>
                  <a:spcPts val="0"/>
                </a:spcBef>
                <a:spcAft>
                  <a:spcPts val="0"/>
                </a:spcAft>
                <a:buClr>
                  <a:srgbClr val="FFFFFF"/>
                </a:buClr>
                <a:buSzPts val="900"/>
                <a:buFont typeface="Noto Sans Symbols"/>
                <a:buChar char="▪"/>
              </a:pPr>
              <a:r>
                <a:rPr lang="en" sz="900" b="1" dirty="0">
                  <a:solidFill>
                    <a:srgbClr val="FFFFFF"/>
                  </a:solidFill>
                  <a:latin typeface="+mn-lt"/>
                  <a:ea typeface="Arial"/>
                  <a:cs typeface="Arial"/>
                  <a:sym typeface="Arial"/>
                </a:rPr>
                <a:t>Small Talk </a:t>
              </a:r>
              <a:r>
                <a:rPr lang="en" sz="900" dirty="0">
                  <a:solidFill>
                    <a:srgbClr val="FFFFFF"/>
                  </a:solidFill>
                  <a:latin typeface="+mn-lt"/>
                  <a:ea typeface="Arial"/>
                  <a:cs typeface="Arial"/>
                  <a:sym typeface="Arial"/>
                </a:rPr>
                <a:t>– It’s often seen people love to converse with chatbots. In this virtual mode of living people,especially younger adults and older teens are often seen feeling lonely. This feature is basically kept for that purpose.</a:t>
              </a:r>
              <a:endParaRPr sz="700" dirty="0">
                <a:latin typeface="+mn-lt"/>
              </a:endParaRPr>
            </a:p>
            <a:p>
              <a:pPr marL="139700" marR="0" lvl="0" indent="-76200" algn="l" rtl="0">
                <a:lnSpc>
                  <a:spcPct val="150000"/>
                </a:lnSpc>
                <a:spcBef>
                  <a:spcPts val="0"/>
                </a:spcBef>
                <a:spcAft>
                  <a:spcPts val="0"/>
                </a:spcAft>
                <a:buClr>
                  <a:schemeClr val="dk1"/>
                </a:buClr>
                <a:buSzPts val="900"/>
                <a:buFont typeface="Noto Sans Symbols"/>
                <a:buNone/>
              </a:pPr>
              <a:endParaRPr sz="900" dirty="0">
                <a:solidFill>
                  <a:srgbClr val="FFFFFF"/>
                </a:solidFill>
                <a:latin typeface="+mn-lt"/>
                <a:ea typeface="Arial"/>
                <a:cs typeface="Arial"/>
                <a:sym typeface="Arial"/>
              </a:endParaRPr>
            </a:p>
            <a:p>
              <a:pPr marL="139700" marR="0" lvl="0" indent="-133350" algn="l" rtl="0">
                <a:lnSpc>
                  <a:spcPct val="150000"/>
                </a:lnSpc>
                <a:spcBef>
                  <a:spcPts val="0"/>
                </a:spcBef>
                <a:spcAft>
                  <a:spcPts val="0"/>
                </a:spcAft>
                <a:buClr>
                  <a:srgbClr val="FFFFFF"/>
                </a:buClr>
                <a:buSzPts val="900"/>
                <a:buFont typeface="Noto Sans Symbols"/>
                <a:buChar char="▪"/>
              </a:pPr>
              <a:r>
                <a:rPr lang="en" sz="900" b="1" dirty="0">
                  <a:solidFill>
                    <a:srgbClr val="FFFFFF"/>
                  </a:solidFill>
                  <a:latin typeface="+mn-lt"/>
                  <a:ea typeface="Arial"/>
                  <a:cs typeface="Arial"/>
                  <a:sym typeface="Arial"/>
                </a:rPr>
                <a:t>Appointment Scheduler </a:t>
              </a:r>
              <a:r>
                <a:rPr lang="en" sz="900" dirty="0">
                  <a:solidFill>
                    <a:srgbClr val="FFFFFF"/>
                  </a:solidFill>
                  <a:latin typeface="+mn-lt"/>
                  <a:ea typeface="Arial"/>
                  <a:cs typeface="Arial"/>
                  <a:sym typeface="Arial"/>
                </a:rPr>
                <a:t>– Again, keeping in mind these days, where we communicate via several virtual meetings, keeping a track on all the meetings become very difficult. That’s when this feature comes to play. Like – “hey! Schedule a meeting for me tomorrow at 4pm”.</a:t>
              </a:r>
              <a:endParaRPr sz="700" dirty="0">
                <a:latin typeface="+mn-lt"/>
              </a:endParaRPr>
            </a:p>
            <a:p>
              <a:pPr marL="0" marR="0" lvl="0" indent="0" algn="l" rtl="0">
                <a:lnSpc>
                  <a:spcPct val="150000"/>
                </a:lnSpc>
                <a:spcBef>
                  <a:spcPts val="0"/>
                </a:spcBef>
                <a:spcAft>
                  <a:spcPts val="0"/>
                </a:spcAft>
                <a:buNone/>
              </a:pPr>
              <a:endParaRPr sz="900" dirty="0">
                <a:solidFill>
                  <a:srgbClr val="FFFFFF"/>
                </a:solidFill>
                <a:latin typeface="+mn-lt"/>
                <a:ea typeface="Arial"/>
                <a:cs typeface="Arial"/>
                <a:sym typeface="Arial"/>
              </a:endParaRPr>
            </a:p>
            <a:p>
              <a:pPr marL="0" marR="0" lvl="0" indent="0" algn="l" rtl="0">
                <a:lnSpc>
                  <a:spcPct val="150000"/>
                </a:lnSpc>
                <a:spcBef>
                  <a:spcPts val="0"/>
                </a:spcBef>
                <a:spcAft>
                  <a:spcPts val="0"/>
                </a:spcAft>
                <a:buNone/>
              </a:pPr>
              <a:endParaRPr sz="900" dirty="0">
                <a:solidFill>
                  <a:srgbClr val="FFFFFF"/>
                </a:solidFill>
                <a:latin typeface="+mn-lt"/>
                <a:ea typeface="Arial"/>
                <a:cs typeface="Arial"/>
                <a:sym typeface="Arial"/>
              </a:endParaRPr>
            </a:p>
          </p:txBody>
        </p:sp>
      </p:grpSp>
      <p:pic>
        <p:nvPicPr>
          <p:cNvPr id="270" name="Google Shape;270;p33"/>
          <p:cNvPicPr preferRelativeResize="0"/>
          <p:nvPr/>
        </p:nvPicPr>
        <p:blipFill rotWithShape="1">
          <a:blip r:embed="rId5">
            <a:alphaModFix/>
          </a:blip>
          <a:srcRect/>
          <a:stretch/>
        </p:blipFill>
        <p:spPr>
          <a:xfrm flipH="1">
            <a:off x="769659" y="985272"/>
            <a:ext cx="2852435" cy="342541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Shape 274"/>
        <p:cNvGrpSpPr/>
        <p:nvPr/>
      </p:nvGrpSpPr>
      <p:grpSpPr>
        <a:xfrm>
          <a:off x="0" y="0"/>
          <a:ext cx="0" cy="0"/>
          <a:chOff x="0" y="0"/>
          <a:chExt cx="0" cy="0"/>
        </a:xfrm>
      </p:grpSpPr>
      <p:grpSp>
        <p:nvGrpSpPr>
          <p:cNvPr id="275" name="Google Shape;275;p34"/>
          <p:cNvGrpSpPr/>
          <p:nvPr/>
        </p:nvGrpSpPr>
        <p:grpSpPr>
          <a:xfrm>
            <a:off x="8749773" y="267626"/>
            <a:ext cx="246723" cy="246723"/>
            <a:chOff x="0" y="0"/>
            <a:chExt cx="657929" cy="657929"/>
          </a:xfrm>
        </p:grpSpPr>
        <p:sp>
          <p:nvSpPr>
            <p:cNvPr id="276" name="Google Shape;276;p34"/>
            <p:cNvSpPr/>
            <p:nvPr/>
          </p:nvSpPr>
          <p:spPr>
            <a:xfrm>
              <a:off x="0" y="0"/>
              <a:ext cx="657929" cy="657929"/>
            </a:xfrm>
            <a:custGeom>
              <a:avLst/>
              <a:gdLst/>
              <a:ahLst/>
              <a:cxnLst/>
              <a:rect l="l" t="t" r="r" b="b"/>
              <a:pathLst>
                <a:path w="6355080" h="6355080" extrusionOk="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pic>
          <p:nvPicPr>
            <p:cNvPr id="277" name="Google Shape;277;p34"/>
            <p:cNvPicPr preferRelativeResize="0"/>
            <p:nvPr/>
          </p:nvPicPr>
          <p:blipFill rotWithShape="1">
            <a:blip r:embed="rId3">
              <a:alphaModFix/>
            </a:blip>
            <a:srcRect/>
            <a:stretch/>
          </p:blipFill>
          <p:spPr>
            <a:xfrm rot="5400000">
              <a:off x="109655" y="109655"/>
              <a:ext cx="438619" cy="438619"/>
            </a:xfrm>
            <a:prstGeom prst="rect">
              <a:avLst/>
            </a:prstGeom>
            <a:noFill/>
            <a:ln>
              <a:noFill/>
            </a:ln>
          </p:spPr>
        </p:pic>
      </p:grpSp>
      <p:pic>
        <p:nvPicPr>
          <p:cNvPr id="278" name="Google Shape;278;p34"/>
          <p:cNvPicPr preferRelativeResize="0"/>
          <p:nvPr/>
        </p:nvPicPr>
        <p:blipFill rotWithShape="1">
          <a:blip r:embed="rId4">
            <a:alphaModFix/>
          </a:blip>
          <a:srcRect/>
          <a:stretch/>
        </p:blipFill>
        <p:spPr>
          <a:xfrm>
            <a:off x="8749773" y="4776121"/>
            <a:ext cx="197453" cy="131397"/>
          </a:xfrm>
          <a:prstGeom prst="rect">
            <a:avLst/>
          </a:prstGeom>
          <a:noFill/>
          <a:ln>
            <a:noFill/>
          </a:ln>
        </p:spPr>
      </p:pic>
      <p:pic>
        <p:nvPicPr>
          <p:cNvPr id="279" name="Google Shape;279;p34"/>
          <p:cNvPicPr preferRelativeResize="0"/>
          <p:nvPr/>
        </p:nvPicPr>
        <p:blipFill rotWithShape="1">
          <a:blip r:embed="rId5">
            <a:alphaModFix/>
          </a:blip>
          <a:srcRect/>
          <a:stretch/>
        </p:blipFill>
        <p:spPr>
          <a:xfrm>
            <a:off x="4702183" y="748791"/>
            <a:ext cx="3168634" cy="3645918"/>
          </a:xfrm>
          <a:prstGeom prst="rect">
            <a:avLst/>
          </a:prstGeom>
          <a:noFill/>
          <a:ln>
            <a:noFill/>
          </a:ln>
        </p:spPr>
      </p:pic>
      <p:grpSp>
        <p:nvGrpSpPr>
          <p:cNvPr id="280" name="Google Shape;280;p34"/>
          <p:cNvGrpSpPr/>
          <p:nvPr/>
        </p:nvGrpSpPr>
        <p:grpSpPr>
          <a:xfrm>
            <a:off x="768035" y="1009357"/>
            <a:ext cx="3613465" cy="2831999"/>
            <a:chOff x="0" y="0"/>
            <a:chExt cx="8092121" cy="7551998"/>
          </a:xfrm>
        </p:grpSpPr>
        <p:sp>
          <p:nvSpPr>
            <p:cNvPr id="281" name="Google Shape;281;p34"/>
            <p:cNvSpPr txBox="1"/>
            <p:nvPr/>
          </p:nvSpPr>
          <p:spPr>
            <a:xfrm>
              <a:off x="0" y="2776310"/>
              <a:ext cx="8092121" cy="2031326"/>
            </a:xfrm>
            <a:prstGeom prst="rect">
              <a:avLst/>
            </a:prstGeom>
            <a:noFill/>
            <a:ln>
              <a:noFill/>
            </a:ln>
          </p:spPr>
          <p:txBody>
            <a:bodyPr spcFirstLastPara="1" wrap="square" lIns="0" tIns="0" rIns="0" bIns="0" anchor="t" anchorCtr="0">
              <a:spAutoFit/>
            </a:bodyPr>
            <a:lstStyle/>
            <a:p>
              <a:pPr marL="0" marR="0" lvl="0" indent="0" algn="ctr" rtl="0">
                <a:lnSpc>
                  <a:spcPct val="110000"/>
                </a:lnSpc>
                <a:spcBef>
                  <a:spcPts val="0"/>
                </a:spcBef>
                <a:spcAft>
                  <a:spcPts val="0"/>
                </a:spcAft>
                <a:buNone/>
              </a:pPr>
              <a:r>
                <a:rPr lang="en" sz="4500" dirty="0">
                  <a:solidFill>
                    <a:srgbClr val="000000"/>
                  </a:solidFill>
                  <a:latin typeface="+mn-lt"/>
                  <a:ea typeface="Arial"/>
                  <a:cs typeface="Arial"/>
                  <a:sym typeface="Arial"/>
                </a:rPr>
                <a:t>Technicalities</a:t>
              </a:r>
              <a:endParaRPr sz="700" dirty="0">
                <a:latin typeface="+mn-lt"/>
              </a:endParaRPr>
            </a:p>
          </p:txBody>
        </p:sp>
        <p:sp>
          <p:nvSpPr>
            <p:cNvPr id="282" name="Google Shape;282;p34"/>
            <p:cNvSpPr/>
            <p:nvPr/>
          </p:nvSpPr>
          <p:spPr>
            <a:xfrm rot="10800000">
              <a:off x="4033361" y="0"/>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sp>
          <p:nvSpPr>
            <p:cNvPr id="283" name="Google Shape;283;p34"/>
            <p:cNvSpPr/>
            <p:nvPr/>
          </p:nvSpPr>
          <p:spPr>
            <a:xfrm rot="10800000">
              <a:off x="4033361" y="5588783"/>
              <a:ext cx="12700" cy="1963215"/>
            </a:xfrm>
            <a:prstGeom prst="rect">
              <a:avLst/>
            </a:prstGeom>
            <a:solidFill>
              <a:srgbClr val="000000"/>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latin typeface="+mn-lt"/>
              </a:endParaRPr>
            </a:p>
          </p:txBody>
        </p:sp>
      </p:gr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794</Words>
  <Application>Microsoft Office PowerPoint</Application>
  <PresentationFormat>On-screen Show (16:9)</PresentationFormat>
  <Paragraphs>74</Paragraphs>
  <Slides>19</Slides>
  <Notes>19</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19</vt:i4>
      </vt:variant>
    </vt:vector>
  </HeadingPairs>
  <TitlesOfParts>
    <vt:vector size="24" baseType="lpstr">
      <vt:lpstr>Arial</vt:lpstr>
      <vt:lpstr>Calibri</vt:lpstr>
      <vt:lpstr>Noto Sans Symbols</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Sharika Anjum Mondal</dc:creator>
  <cp:lastModifiedBy>Samser Mondal</cp:lastModifiedBy>
  <cp:revision>7</cp:revision>
  <dcterms:modified xsi:type="dcterms:W3CDTF">2021-12-18T09:25:54Z</dcterms:modified>
</cp:coreProperties>
</file>